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1" r:id="rId2"/>
  </p:sldMasterIdLst>
  <p:notesMasterIdLst>
    <p:notesMasterId r:id="rId22"/>
  </p:notesMasterIdLst>
  <p:handoutMasterIdLst>
    <p:handoutMasterId r:id="rId23"/>
  </p:handoutMasterIdLst>
  <p:sldIdLst>
    <p:sldId id="272" r:id="rId3"/>
    <p:sldId id="291" r:id="rId4"/>
    <p:sldId id="307" r:id="rId5"/>
    <p:sldId id="318" r:id="rId6"/>
    <p:sldId id="309" r:id="rId7"/>
    <p:sldId id="313" r:id="rId8"/>
    <p:sldId id="323" r:id="rId9"/>
    <p:sldId id="312" r:id="rId10"/>
    <p:sldId id="311" r:id="rId11"/>
    <p:sldId id="321" r:id="rId12"/>
    <p:sldId id="310" r:id="rId13"/>
    <p:sldId id="315" r:id="rId14"/>
    <p:sldId id="319" r:id="rId15"/>
    <p:sldId id="317" r:id="rId16"/>
    <p:sldId id="325" r:id="rId17"/>
    <p:sldId id="322" r:id="rId18"/>
    <p:sldId id="324" r:id="rId19"/>
    <p:sldId id="314"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7" autoAdjust="0"/>
    <p:restoredTop sz="90272" autoAdjust="0"/>
  </p:normalViewPr>
  <p:slideViewPr>
    <p:cSldViewPr snapToGrid="0">
      <p:cViewPr>
        <p:scale>
          <a:sx n="105" d="100"/>
          <a:sy n="105" d="100"/>
        </p:scale>
        <p:origin x="1528" y="4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8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r>
              <a:rPr lang="en-US"/>
              <a:t>Day 1</a:t>
            </a:r>
          </a:p>
        </p:txBody>
      </p:sp>
    </p:spTree>
    <p:extLst>
      <p:ext uri="{BB962C8B-B14F-4D97-AF65-F5344CB8AC3E}">
        <p14:creationId xmlns:p14="http://schemas.microsoft.com/office/powerpoint/2010/main" val="30428005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9:02:32.152"/>
    </inkml:context>
    <inkml:brush xml:id="br0">
      <inkml:brushProperty name="width" value="0.08571" units="cm"/>
      <inkml:brushProperty name="height" value="0.08571" units="cm"/>
    </inkml:brush>
  </inkml:definitions>
  <inkml:trace contextRef="#ctx0" brushRef="#br0">4885 1521 8027,'-5'-18'0,"4"0"0,-9 17 0,-1-22 0,3 12 0,-3-10 0,7 4 0,1 2 0,-3 3 0,-1 3 0,2 2 0,-5 0 0,8-3 0,-6 4 0,2-3 0,-1 1 0,-3-1 0,3-2 0,-3-4 0,-5-3 0,1-3 0,-4 0 0,-1-6 0,-7-5 0,-1 0 0,-5-8 0,-5-5 0,1-1 0,-2-4 0,2 8 0,0-2 0,-3-5 0,2 4 0,-2-2 0,2 3 0,-1 4 0,0 0 0,-1 2 0,2 3 0,0 2 0,0-3 0,3 7 0,-7 1 0,7 3 0,-3-3 0,0 4 0,0-1 0,1 3 0,4 0 0,-5 4 0,1 1 0,-1-1 0,5-3 0,0 3 0,-2 0 0,2 4 0,0-4 0,-5 6 0,1-3 0,-1-1 0,0 3 0,3-2 0,-7 5 0,7 3 0,-3-1 0,0 3 0,-1-2 0,0 3 0,2 2 0,0-2 0,2 3 0,2-3 0,-1 3 0,0 1 0,-3 0 0,0 0 0,0 0 0,3 0 0,1 0 0,-1 0 0,1 1 0,4 3 0,-2 2 0,4 4 0,-4 1 0,0 0 0,3-1 0,-2 1 0,5-1 0,-2 2 0,2 2 0,-1 4 0,2 2 0,-3-3 0,0 3 0,0-2 0,-3-1 0,3 0 0,-2 2 0,3-2 0,-4 0 0,4-3 0,-5 4 0,4-4 0,-2 4 0,3-3 0,0 2 0,-2-4 0,2 2 0,0-1 0,3 1 0,1 3 0,-1-4 0,1 4 0,3-5 0,-3 5 0,3-3 0,-1 0 0,1-1 0,-3-1 0,4 5 0,-3-5 0,2 1 0,-2 3 0,6 1 0,-5-2 0,0 2 0,3-4 0,-2 2 0,-2 0 0,4 3 0,2-2 0,-2 0 0,1 1 0,-2-5 0,2 5 0,-4-3 0,5 2 0,-2-3 0,2 0 0,2 1 0,-2 0 0,-2-1 0,1 1 0,0-3 0,0 6 0,0-3 0,-4 2 0,-1-2 0,1 3 0,-2-5 0,1 5 0,-3 0 0,-3 4 0,3-2 0,-2-3 0,1 3 0,-2-2 0,3-3 0,-2 0 0,2-4 0,2 0 0,3-1 0,-2 2 0,2-2 0,0 1 0,0-1 0,4-3 0,-4 1 0,1-5 0,-1 4 0,-3-4 0,3 5 0,2-2 0,-3 1 0,1-2 0,-4-1 0,0-3 0,0 3 0,0-3 0,1-1 0,-1 0 0,0 0 0,-3 0 0,0 0 0,-1 0 0,4 0 0,-1 0 0,-1 0 0,-1 0 0,-2 0 0,2 0 0,2 0 0,-2 0 0,-2 0 0,2 0 0,-2-1 0,2-3 0,1 2 0,-5-5 0,5 0 0,-3-4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8T19:02:32.154"/>
    </inkml:context>
    <inkml:brush xml:id="br0">
      <inkml:brushProperty name="width" value="0.08571" units="cm"/>
      <inkml:brushProperty name="height" value="0.08571" units="cm"/>
    </inkml:brush>
  </inkml:definitions>
  <inkml:trace contextRef="#ctx0" brushRef="#br0">1 4778 8027,'16'-67'0,"-3"-4"0,-13 15 0,0-7 0,0-10 0,0-6 0,0-7 0,0-1 0,0-1 0,0 2 0,0 6 0,0-2 0,0 6 0,0-12 0,0 12 0,0-3 0,2 7 0,2-17 0,2 6 0,-1 5 0,0-3 0,2-1 0,-2-1 0,2-3 0,-2-1 0,1 6 0,0 4 0,-1 5 0,1-6 0,0-8 0,0 3 0,0 8 0,2 2 0,2-3 0,1 1 0,3-4 0,-1 0 0,2 0 0,2 1 0,3 2 0,1 2 0,-1 2 0,1 0 0,1-4 0,3 4 0,-2-5 0,3 1 0,-3 2 0,-1-2 0,0 5 0,-1-2 0,0 0 0,0 1 0,2-1 0,3-1 0,3 7 0,0-2 0,6 8 0,0-2 0,2 7 0,1 7 0,-1 6 0,-1 11 0,0 4 0,-1 8 0,0 4 0,6 2 0,-3 8 0,-1 3 0,5 3 0,-5 3 0,1 8 0,-6 5 0,-1 6 0,-2 9 0,2 4 0,-2 4 0,-3 1 0,-1 4 0,-5 2 0,-2 2 0,1 1 0,-6-3 0,-1 0 0,0 1 0,0 6 0,0 4 0,-1 3 0,1-4 0,2 1 0,-2-3 0,2 15 0,0-8 0,-1-6 0,4 9 0,1-1 0,-2-5 0,2 2 0,-2-6 0,2 5 0,-2-13 0,0 13 0,-1-3 0,-1 6 0,-2-13 0,0 7 0,-1 0 0,-1 1 0,0-1 0,-3 1 0,3-5 0,-3 2 0,1-5 0,-2-3 0,1 0 0,-2 0 0,0 3 0,2-3 0,1 0 0,-1 0 0,0 3 0,2 2 0,-2-2 0,1-1 0,-2-2 0,0-2 0,0-4 0,-1-3 0,1 0 0,0 1 0,-1-6 0,2-1 0,-2 1 0,2-3 0,-2 5 0,0-2 0,2 6 0,1-3 0,-1 5 0,0 3 0,1 1 0,-1 2 0,0 2 0,2-2 0,0 2 0,0 1 0,1-4 0,2-2 0,-3 0 0,1-3 0,-3 0 0,3-7 0,0 3 0,2-3 0,-3 5 0,1-2 0,-2 2 0,2 2 0,2-1 0,-4 1 0,1-1 0,2 0 0,-4-3 0,4-1 0,-2-2 0,0-6 0,1 3 0,-3-3 0,1 3 0,-2-4 0,0 0 0,0 0 0,0 0 0,-1 2 0,1-5 0,0 3 0,0-3 0,0 4 0,-1-1 0,2 0 0,-2 0 0,3 1 0,0 2 0,2 0 0,-1 2 0,3-2 0,-1 0 0,1 1 0,-1 0 0,3-1 0,-1 1 0,0 0 0,2-1 0,-2 0 0,3-3 0,0-2 0,-1-4 0,0-1 0,1-2 0,1 0 0,0-6 0,0 3 0,2-4 0,1 1 0,1-2 0,-2 2 0,2-2 0,-4 2 0,0-2 0,0 0 0,-2 1 0,-1-4 0,-2 1 0,-1-2 0,0 1 0,-1-3 0,1 0 0,-3-3 0,1 0 0,-1 0 0,2 0 0,-3 0 0,3 0 0,-3 0 0,1 0 0,0 0 0,2 0 0,2 0 0,-1 0 0,0-5 0,1-4 0,2-7 0,2-7 0,0-2 0,2-6 0,0 0 0,4-6 0,-2 0 0,5-13 0,-3 2 0,1-8 0,0 4 0,-1-5 0,0-2 0,2-3 0,-2-6 0,-1-1 0,1-6 0,-3-6 0,0-2 0,-6 11 0,-1 3 0,-1 1 0,0-8 0,-2 4 0,-1 6 0,-2 2 0,0 5 0,0 1 0,0 2 0,-1-1 0,-1 5 0,0-10 0,-2 6 0,2-3 0,-1 10 0,0-10 0,-1 0 0,0-8 0,0 11 0,-1-4 0,1 5 0,-1-4 0,2 4 0,-3 1 0,2-3 0,-1 6 0,-1-3 0,1 4 0,1 1 0,-1 0 0,2 0 0,2-1 0,-2 0 0,1 1 0,-2 0 0,1 0 0,0-4 0,1 0 0,-3-3 0,3 3 0,-3-2 0,1 2 0,2-3 0,0 4 0,-1-8 0,0-2 0,2 0 0,0-7 0,1 2 0,0-2 0,0-1 0,-1 4 0,1-3 0,0 10 0,-3-3 0,2 3 0,-2 6 0,1 3 0,0 6 0,-2 5 0,0 2 0,0 5 0,0 6 0,0 1 0,-2 6 0,0 0 0,0 2 0,2 3 0,0 4 0,-1 1 0,8 8 0,1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15:49:26.902"/>
    </inkml:context>
    <inkml:brush xml:id="br0">
      <inkml:brushProperty name="width" value="0.025" units="cm"/>
      <inkml:brushProperty name="height" value="0.025" units="cm"/>
      <inkml:brushProperty name="color" value="#F6630D"/>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3/19/21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a:t>
            </a:r>
            <a:r>
              <a:rPr lang="en-US" dirty="0" err="1"/>
              <a:t>Bienvenidos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field of trauma is evolving constantly. In the 1990s, our knowledge of trauma grew tremendously with the widespread adoption of fMRI technology. With fMRIs, we can see which parts of the brain are activated at different times. With that development, we can now “see” trauma and “see” healing.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Impacts include increased risk of drug and alcohol abuse, smoking, mental illness, suicide, violence, incarceration, and unintended pregnancy, as well as lung, heart, and liver disease, cancer, diabetes, and more.</a:t>
            </a:r>
            <a:endParaRPr lang="en-US" sz="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line, for many reasons, individual trauma shortens our life and reduces the quality of our life. These individual effects have a big impact on our communities. </a:t>
            </a:r>
          </a:p>
        </p:txBody>
      </p:sp>
      <p:sp>
        <p:nvSpPr>
          <p:cNvPr id="4" name="Slide Number Placeholder 3"/>
          <p:cNvSpPr>
            <a:spLocks noGrp="1"/>
          </p:cNvSpPr>
          <p:nvPr>
            <p:ph type="sldNum" sz="quarter" idx="10"/>
          </p:nvPr>
        </p:nvSpPr>
        <p:spPr/>
        <p:txBody>
          <a:bodyPr/>
          <a:lstStyle/>
          <a:p>
            <a:fld id="{893B0CF2-7F87-4E02-A248-870047730F99}" type="slidenum">
              <a:rPr lang="en-US" smtClean="0"/>
              <a:t>10</a:t>
            </a:fld>
            <a:endParaRPr lang="en-US" dirty="0"/>
          </a:p>
        </p:txBody>
      </p:sp>
    </p:spTree>
    <p:extLst>
      <p:ext uri="{BB962C8B-B14F-4D97-AF65-F5344CB8AC3E}">
        <p14:creationId xmlns:p14="http://schemas.microsoft.com/office/powerpoint/2010/main" val="345917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Adverse Experiences of Childhood (ACEs) study measured the number of potentially distressing events that occurred during childhood. The more events a person experienced, the more likely the person will experience negative physical, mental, and social outcomes. For people with 4+ childhood events, the risk was 5 times greater than the risk for people with 0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 Container exercise</a:t>
            </a:r>
          </a:p>
        </p:txBody>
      </p:sp>
      <p:sp>
        <p:nvSpPr>
          <p:cNvPr id="4" name="Slide Number Placeholder 3"/>
          <p:cNvSpPr>
            <a:spLocks noGrp="1"/>
          </p:cNvSpPr>
          <p:nvPr>
            <p:ph type="sldNum" sz="quarter" idx="10"/>
          </p:nvPr>
        </p:nvSpPr>
        <p:spPr/>
        <p:txBody>
          <a:bodyPr/>
          <a:lstStyle/>
          <a:p>
            <a:fld id="{893B0CF2-7F87-4E02-A248-870047730F99}" type="slidenum">
              <a:rPr lang="en-US" smtClean="0"/>
              <a:t>11</a:t>
            </a:fld>
            <a:endParaRPr lang="en-US" dirty="0"/>
          </a:p>
        </p:txBody>
      </p:sp>
    </p:spTree>
    <p:extLst>
      <p:ext uri="{BB962C8B-B14F-4D97-AF65-F5344CB8AC3E}">
        <p14:creationId xmlns:p14="http://schemas.microsoft.com/office/powerpoint/2010/main" val="187112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would be your first assessment of a client who has difficulty sleeping and vivid nightmares? Or avoidance and compulsions? Or numbing, amnesia and disorientation? Or inability to feel pleasure? Or unreal and exaggerated fears? Or addictions to substances or behaviors? They might lead you to suspect other disorders, but all could be a sign of trauma.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Males are more likely to serve in the military which tests all service members for PTSD. Whites are more likely to be diagnosed with PTSD, while persons of color and other disadvantaged populations often get more severe diagnoses for the same symptoms, such as schizophrenia, schizoaffective disorder, bipolar disorder, and personality disorders, especially Borderline and Antisocial.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factor that seems to make PTSD more probable in the veteran population is the existence of childhood PTSD, which is often undiagnosed. </a:t>
            </a:r>
          </a:p>
        </p:txBody>
      </p:sp>
      <p:sp>
        <p:nvSpPr>
          <p:cNvPr id="4" name="Slide Number Placeholder 3"/>
          <p:cNvSpPr>
            <a:spLocks noGrp="1"/>
          </p:cNvSpPr>
          <p:nvPr>
            <p:ph type="sldNum" sz="quarter" idx="10"/>
          </p:nvPr>
        </p:nvSpPr>
        <p:spPr/>
        <p:txBody>
          <a:bodyPr/>
          <a:lstStyle/>
          <a:p>
            <a:fld id="{893B0CF2-7F87-4E02-A248-870047730F99}" type="slidenum">
              <a:rPr lang="en-US" smtClean="0"/>
              <a:t>12</a:t>
            </a:fld>
            <a:endParaRPr lang="en-US" dirty="0"/>
          </a:p>
        </p:txBody>
      </p:sp>
    </p:spTree>
    <p:extLst>
      <p:ext uri="{BB962C8B-B14F-4D97-AF65-F5344CB8AC3E}">
        <p14:creationId xmlns:p14="http://schemas.microsoft.com/office/powerpoint/2010/main" val="1855443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immediate clues I use to tell whether someone’s difficulties might be caused by past trauma. </a:t>
            </a:r>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dirty="0"/>
          </a:p>
        </p:txBody>
      </p:sp>
    </p:spTree>
    <p:extLst>
      <p:ext uri="{BB962C8B-B14F-4D97-AF65-F5344CB8AC3E}">
        <p14:creationId xmlns:p14="http://schemas.microsoft.com/office/powerpoint/2010/main" val="1638692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 Gathering up stress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dirty="0"/>
          </a:p>
        </p:txBody>
      </p:sp>
    </p:spTree>
    <p:extLst>
      <p:ext uri="{BB962C8B-B14F-4D97-AF65-F5344CB8AC3E}">
        <p14:creationId xmlns:p14="http://schemas.microsoft.com/office/powerpoint/2010/main" val="322139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clients are traumatized or triggered and in a crisis, try grounding techniques. These suggestions are designed to make it easier for clients to get out of their head and back into present reality, to experience their senses and bodies, to switch on their logical minds, to connect with you, and to feel safe.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dirty="0"/>
          </a:p>
        </p:txBody>
      </p:sp>
    </p:spTree>
    <p:extLst>
      <p:ext uri="{BB962C8B-B14F-4D97-AF65-F5344CB8AC3E}">
        <p14:creationId xmlns:p14="http://schemas.microsoft.com/office/powerpoint/2010/main" val="294961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Emotional regulation techniques include things we learned today, as well as many, many types of activities, including exercise, sports, socializing, meditating alone or using guided meditations, playing games, playing with pets, spending time in nature, choral singing, dancing, making art or music, spiritual practices, cooking, gardening, resting, laughing, and holding hands. And anything else that brings you comfort and peace of mind.</a:t>
            </a:r>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dirty="0"/>
          </a:p>
        </p:txBody>
      </p:sp>
    </p:spTree>
    <p:extLst>
      <p:ext uri="{BB962C8B-B14F-4D97-AF65-F5344CB8AC3E}">
        <p14:creationId xmlns:p14="http://schemas.microsoft.com/office/powerpoint/2010/main" val="1971916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Wingdings 2" charset="2"/>
              <a:buNone/>
              <a:tabLst/>
              <a:defRPr/>
            </a:pPr>
            <a:endParaRPr lang="en-US" dirty="0"/>
          </a:p>
        </p:txBody>
      </p:sp>
    </p:spTree>
    <p:extLst>
      <p:ext uri="{BB962C8B-B14F-4D97-AF65-F5344CB8AC3E}">
        <p14:creationId xmlns:p14="http://schemas.microsoft.com/office/powerpoint/2010/main" val="108643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Wingdings 2" charset="2"/>
              <a:buNone/>
              <a:tabLst/>
              <a:defRPr/>
            </a:pPr>
            <a:r>
              <a:rPr lang="en-US" dirty="0"/>
              <a:t>The What About You? link is http://</a:t>
            </a:r>
            <a:r>
              <a:rPr lang="en-US" dirty="0" err="1"/>
              <a:t>homelesshub.ca</a:t>
            </a:r>
            <a:r>
              <a:rPr lang="en-US" dirty="0"/>
              <a:t>/resource/what-about-you-workbook-those-who-work-others</a:t>
            </a:r>
          </a:p>
        </p:txBody>
      </p:sp>
    </p:spTree>
    <p:extLst>
      <p:ext uri="{BB962C8B-B14F-4D97-AF65-F5344CB8AC3E}">
        <p14:creationId xmlns:p14="http://schemas.microsoft.com/office/powerpoint/2010/main" val="228969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PTSD and other trauma-related diagnoses are the only diagnoses in the DSM-5 that require an event, something external to the individual.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into trauma and memory established a timeline of typical responses, which was used to identify the various trauma diagnoses in the DSM-5. In the immediate aftermath of an event and up to 3 days after, there is no diagnosis. This is the typical or “healthy” response time for any deeply upsetting event. If the symptoms persist more than 3 days, the individuals is disturbed more than is typical and would benefit from treatment. If the disturbance lasts more than 1 month, the individual is much more deeply disturbed than is typical.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19</a:t>
            </a:fld>
            <a:endParaRPr lang="en-US" dirty="0"/>
          </a:p>
        </p:txBody>
      </p:sp>
    </p:spTree>
    <p:extLst>
      <p:ext uri="{BB962C8B-B14F-4D97-AF65-F5344CB8AC3E}">
        <p14:creationId xmlns:p14="http://schemas.microsoft.com/office/powerpoint/2010/main" val="147079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begin to talk about trauma, we have to acknowledge that even this conversation can be rough for some of us. So first, we address how to take care of ourselves. Step away if you need to, stop if you need to, practice some self-care afterwards.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 “Shields Up” as a way to practice self-care with colleagues and others. </a:t>
            </a:r>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49573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50% of new social workers will have left the field after 10 years. Partly this is demographics, partly an undervalued occupation, but it’s also a reflection of the toll this work takes on us and the prevalence of burnout.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trauma is very common for folks who work with a population with lots of trauma. Think prisons, psychiatric hospitals and hospitals, hospice, immigrants and refugees, abuse survivors, and others. Trauma is “sticky” and it stays in the social worker’s mind and body long after the encounter. </a:t>
            </a:r>
          </a:p>
        </p:txBody>
      </p:sp>
      <p:sp>
        <p:nvSpPr>
          <p:cNvPr id="4" name="Slide Number Placeholder 3"/>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345089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“Caring for myself is not self-indulgence, it is self-preservation, and that is an act of political warfare.” --Writer and activist Audrey Lorde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Self-care is not a luxury or for when you have spare time. Our minds and bodies are our work tools, and we must keep them in the best shape to do our best work. When a tool has done hard work, it needs to be taken out of use temporarily for a good cleaning and sharpening. Then it can come back to work refreshed and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Practice breathing exercise: Breathe in on a count of 4, breathe out on a count of 6. Do this for 3 breaths, then breathe normally. Can be repeated but don’t do for more than 3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393979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these definitions offers us a different way to define trauma, which helps us think about how trauma happens, how it impacts us, and how we can heal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very validating to survivors to learn that trauma is a protective, natural, and automatic reaction of their physical body and brain. This tends to reduce the stigma associated with mental illness. </a:t>
            </a:r>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236463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trauma study and treatment interventions focus on impersonal trauma. Again, interpersonal trauma is less studied. There used to be the sense that impersonal trauma was more damaging and serious than interpersonal trauma. However, research shows that interpersonal trauma is just as damaging and serious and even more so. This is especially true of trauma caused by persons we should have been able to trust—family, teachers, etc. So we no longer use “Big T trauma ” for impersonal trauma and ”Little t trauma” for interpersonal trauma.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 trauma is very well studied in the US. This makes sense, given our individualistic culture and the power of the healthcare industry. Community and historical trauma are MUCH less studied and so we know much less.</a:t>
            </a:r>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dirty="0"/>
          </a:p>
        </p:txBody>
      </p:sp>
    </p:spTree>
    <p:extLst>
      <p:ext uri="{BB962C8B-B14F-4D97-AF65-F5344CB8AC3E}">
        <p14:creationId xmlns:p14="http://schemas.microsoft.com/office/powerpoint/2010/main" val="291811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trauma to be considered PTSD, the event that led to the trauma must be death or near-death or a sexual assault. Under this definition, many events do not quality for PTSD. As noted on the previous slide, fMRI evidence shows that these events may lead to a trauma reaction that’s just as strong. Therefore it’s important to decide whether you want to define trauma as just PTSD, or more broadly as any disturbing experience that lingers.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 Butterfly hugs and tapping</a:t>
            </a:r>
          </a:p>
        </p:txBody>
      </p:sp>
      <p:sp>
        <p:nvSpPr>
          <p:cNvPr id="4" name="Slide Number Placeholder 3"/>
          <p:cNvSpPr>
            <a:spLocks noGrp="1"/>
          </p:cNvSpPr>
          <p:nvPr>
            <p:ph type="sldNum" sz="quarter" idx="10"/>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365984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mind and the body are impacted by trauma. The result is a frozen state of inability to fully mentally process the memory in the brain and also a frozen state of dysregulated emotional arousal in the body. This results in the feeling of being stuck in the trauma long after it is over. </a:t>
            </a:r>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dirty="0"/>
          </a:p>
        </p:txBody>
      </p:sp>
    </p:spTree>
    <p:extLst>
      <p:ext uri="{BB962C8B-B14F-4D97-AF65-F5344CB8AC3E}">
        <p14:creationId xmlns:p14="http://schemas.microsoft.com/office/powerpoint/2010/main" val="273076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window of tolerance shows the range of emotions a person can tolerate. In typical processing, we stay regulated. Trauma can cause the cycle to be shorter and more extreme. Dysregulation, outside of the window of tolerance, can be too “high”--think rage, anxiety, panic, or mania. It can also be too “low”-- think depression, collapse, or numbness.</a:t>
            </a:r>
          </a:p>
          <a:p>
            <a:pPr lvl="0"/>
            <a:endParaRPr lang="en-US" dirty="0"/>
          </a:p>
          <a:p>
            <a:r>
              <a:rPr lang="en-US" dirty="0"/>
              <a:t>Each individual’s window of tolerance is unique. And for any person, different situations or emotions can evoke different windows of tolerance. For example, someone can tolerate a lot of anger, but sadness quickly overwhelms them. As long as we stay within our window of tolerance, we can change fairly readily from emotion to emotion, for example, from bored to happy to calm. Outside of our window of tolerance, we move into un-manageable states of emotion and we have a much harder time changing to another emotion. </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9</a:t>
            </a:fld>
            <a:endParaRPr lang="en-US" dirty="0"/>
          </a:p>
        </p:txBody>
      </p:sp>
    </p:spTree>
    <p:extLst>
      <p:ext uri="{BB962C8B-B14F-4D97-AF65-F5344CB8AC3E}">
        <p14:creationId xmlns:p14="http://schemas.microsoft.com/office/powerpoint/2010/main" val="36496492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01CF334-2D5C-4859-84A6-CA7E6E43FAEB}" type="slidenum">
              <a:rPr lang="en-US" smtClean="0"/>
              <a:t>‹#›</a:t>
            </a:fld>
            <a:endParaRPr lang="en-US"/>
          </a:p>
        </p:txBody>
      </p:sp>
      <p:cxnSp>
        <p:nvCxnSpPr>
          <p:cNvPr id="13" name="Straight Connector 12">
            <a:extLst>
              <a:ext uri="{FF2B5EF4-FFF2-40B4-BE49-F238E27FC236}">
                <a16:creationId xmlns:a16="http://schemas.microsoft.com/office/drawing/2014/main" id="{17B3C6B5-1D77-A644-B92B-CFA7AC4A8F7A}"/>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09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D5871-AB0F-4B3D-8861-97E78CB7B47E}"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012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071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32368" y="107951"/>
            <a:ext cx="10723033" cy="1336675"/>
          </a:xfrm>
        </p:spPr>
        <p:txBody>
          <a:bodyPr/>
          <a:lstStyle/>
          <a:p>
            <a:r>
              <a:rPr lang="en-US"/>
              <a:t>Click to edit Master title style</a:t>
            </a:r>
          </a:p>
        </p:txBody>
      </p:sp>
      <p:sp>
        <p:nvSpPr>
          <p:cNvPr id="3" name="Content Placeholder 2"/>
          <p:cNvSpPr>
            <a:spLocks noGrp="1"/>
          </p:cNvSpPr>
          <p:nvPr>
            <p:ph sz="half" idx="1"/>
          </p:nvPr>
        </p:nvSpPr>
        <p:spPr>
          <a:xfrm>
            <a:off x="732368" y="1600200"/>
            <a:ext cx="10723033"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2368" y="3848100"/>
            <a:ext cx="10723033"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421A78E-DCEB-4617-8326-497E8957BF93}" type="datetime1">
              <a:rPr lang="en-US"/>
              <a:pPr/>
              <a:t>3/19/21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79DB83-9163-4727-96FE-277013058103}" type="slidenum">
              <a:rPr lang="en-US"/>
              <a:pPr/>
              <a:t>‹#›</a:t>
            </a:fld>
            <a:endParaRPr lang="en-US"/>
          </a:p>
        </p:txBody>
      </p:sp>
    </p:spTree>
    <p:extLst>
      <p:ext uri="{BB962C8B-B14F-4D97-AF65-F5344CB8AC3E}">
        <p14:creationId xmlns:p14="http://schemas.microsoft.com/office/powerpoint/2010/main" val="316528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3/19/21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58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2DCB740-6776-4EE9-99FD-96D592FA5A23}" type="datetime1">
              <a:rPr lang="en-US" smtClean="0"/>
              <a:t>3/19/21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01CF334-2D5C-4859-84A6-CA7E6E43FAEB}" type="slidenum">
              <a:rPr lang="en-US" smtClean="0"/>
              <a:t>‹#›</a:t>
            </a:fld>
            <a:endParaRPr lang="en-US"/>
          </a:p>
        </p:txBody>
      </p:sp>
    </p:spTree>
    <p:extLst>
      <p:ext uri="{BB962C8B-B14F-4D97-AF65-F5344CB8AC3E}">
        <p14:creationId xmlns:p14="http://schemas.microsoft.com/office/powerpoint/2010/main" val="40641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61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3/19/21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4279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3/19/21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955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3/19/21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388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3/19/21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873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t>3/19/21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4351534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1146459-E3C3-4969-9224-5ED50B492D17}" type="datetime1">
              <a:rPr lang="en-US" smtClean="0"/>
              <a:t>3/19/21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61615169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g"/><Relationship Id="rId3" Type="http://schemas.openxmlformats.org/officeDocument/2006/relationships/image" Target="../media/image13.jpg"/><Relationship Id="rId7" Type="http://schemas.openxmlformats.org/officeDocument/2006/relationships/image" Target="../media/image17.jpeg"/><Relationship Id="rId12"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g"/><Relationship Id="rId9"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homelesshub.ca/resource/what-about-you-workbook-those-who-work-other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hyperlink" Target="http://www.nctsn.org/" TargetMode="External"/><Relationship Id="rId4" Type="http://schemas.openxmlformats.org/officeDocument/2006/relationships/hyperlink" Target="http://www.ptsd.v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3"/>
          <p:cNvSpPr>
            <a:spLocks noGrp="1"/>
          </p:cNvSpPr>
          <p:nvPr>
            <p:ph type="ctrTitle"/>
          </p:nvPr>
        </p:nvSpPr>
        <p:spPr>
          <a:xfrm>
            <a:off x="1051560" y="1110054"/>
            <a:ext cx="6558608" cy="4580300"/>
          </a:xfrm>
        </p:spPr>
        <p:txBody>
          <a:bodyPr>
            <a:normAutofit/>
          </a:bodyPr>
          <a:lstStyle/>
          <a:p>
            <a:pPr algn="ctr"/>
            <a:r>
              <a:rPr lang="en-US" sz="8800" dirty="0"/>
              <a:t>Understanding Trauma</a:t>
            </a:r>
            <a:br>
              <a:rPr lang="en-US" sz="8800" dirty="0"/>
            </a:br>
            <a:r>
              <a:rPr lang="en-US" sz="8800" dirty="0"/>
              <a:t>and its impact</a:t>
            </a:r>
          </a:p>
        </p:txBody>
      </p:sp>
      <p:sp>
        <p:nvSpPr>
          <p:cNvPr id="8" name="Rectangle 11">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a:xfrm>
            <a:off x="7835910" y="1678209"/>
            <a:ext cx="3543290" cy="3443988"/>
          </a:xfrm>
        </p:spPr>
        <p:txBody>
          <a:bodyPr anchor="ctr">
            <a:normAutofit/>
          </a:bodyPr>
          <a:lstStyle/>
          <a:p>
            <a:pPr algn="ctr">
              <a:spcAft>
                <a:spcPts val="600"/>
              </a:spcAft>
            </a:pPr>
            <a:r>
              <a:rPr lang="en-US" dirty="0">
                <a:solidFill>
                  <a:srgbClr val="000000"/>
                </a:solidFill>
              </a:rPr>
              <a:t>Gibson School of </a:t>
            </a:r>
            <a:br>
              <a:rPr lang="en-US" dirty="0">
                <a:solidFill>
                  <a:srgbClr val="000000"/>
                </a:solidFill>
              </a:rPr>
            </a:br>
            <a:r>
              <a:rPr lang="en-US" dirty="0">
                <a:solidFill>
                  <a:srgbClr val="000000"/>
                </a:solidFill>
              </a:rPr>
              <a:t>Social Work</a:t>
            </a:r>
            <a:br>
              <a:rPr lang="en-US" dirty="0">
                <a:solidFill>
                  <a:srgbClr val="000000"/>
                </a:solidFill>
              </a:rPr>
            </a:br>
            <a:br>
              <a:rPr lang="en-US" dirty="0">
                <a:solidFill>
                  <a:srgbClr val="000000"/>
                </a:solidFill>
              </a:rPr>
            </a:br>
            <a:r>
              <a:rPr lang="en-US" dirty="0">
                <a:solidFill>
                  <a:srgbClr val="000000"/>
                </a:solidFill>
              </a:rPr>
              <a:t>Tulane University</a:t>
            </a:r>
          </a:p>
          <a:p>
            <a:pPr algn="ctr">
              <a:spcAft>
                <a:spcPts val="600"/>
              </a:spcAft>
            </a:pPr>
            <a:endParaRPr lang="en-US" sz="2000" dirty="0">
              <a:solidFill>
                <a:srgbClr val="000000"/>
              </a:solidFill>
            </a:endParaRPr>
          </a:p>
          <a:p>
            <a:pPr algn="ctr">
              <a:spcAft>
                <a:spcPts val="600"/>
              </a:spcAft>
            </a:pPr>
            <a:r>
              <a:rPr lang="en-US" dirty="0">
                <a:solidFill>
                  <a:srgbClr val="000000"/>
                </a:solidFill>
              </a:rPr>
              <a:t>Dr. Margaret Hill, LCSW-S</a:t>
            </a:r>
            <a:br>
              <a:rPr lang="en-US" dirty="0">
                <a:solidFill>
                  <a:srgbClr val="000000"/>
                </a:solidFill>
              </a:rPr>
            </a:br>
            <a:r>
              <a:rPr lang="en-US" dirty="0">
                <a:solidFill>
                  <a:srgbClr val="000000"/>
                </a:solidFill>
              </a:rPr>
              <a:t>(she/her/hers)</a:t>
            </a:r>
          </a:p>
        </p:txBody>
      </p:sp>
      <p:sp>
        <p:nvSpPr>
          <p:cNvPr id="16" name="Rectangle 15">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19" name="Oval 18">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Physical and social impacts</a:t>
            </a:r>
          </a:p>
        </p:txBody>
      </p:sp>
      <p:sp>
        <p:nvSpPr>
          <p:cNvPr id="2" name="Content Placeholder 1"/>
          <p:cNvSpPr>
            <a:spLocks noGrp="1"/>
          </p:cNvSpPr>
          <p:nvPr>
            <p:ph idx="1"/>
          </p:nvPr>
        </p:nvSpPr>
        <p:spPr>
          <a:xfrm>
            <a:off x="609600" y="2228088"/>
            <a:ext cx="10972800" cy="3977640"/>
          </a:xfrm>
        </p:spPr>
        <p:txBody>
          <a:bodyPr>
            <a:normAutofit/>
          </a:bodyPr>
          <a:lstStyle/>
          <a:p>
            <a:pPr>
              <a:lnSpc>
                <a:spcPct val="100000"/>
              </a:lnSpc>
            </a:pPr>
            <a:r>
              <a:rPr lang="en-US" sz="2200" dirty="0"/>
              <a:t>Dysregulated nervous systems create powerful and lasting impacts on us, </a:t>
            </a:r>
          </a:p>
          <a:p>
            <a:pPr>
              <a:lnSpc>
                <a:spcPct val="100000"/>
              </a:lnSpc>
            </a:pPr>
            <a:r>
              <a:rPr lang="en-US" sz="2200" dirty="0"/>
              <a:t>Each experience of trauma makes individuals more susceptible to further experiences of trauma. </a:t>
            </a:r>
            <a:endParaRPr lang="en-US" sz="500" dirty="0"/>
          </a:p>
          <a:p>
            <a:pPr lvl="0"/>
            <a:r>
              <a:rPr lang="en-US" sz="2200" dirty="0"/>
              <a:t>Untreated, trauma tends to worsen over time. This is partly because so many individuals experience multiple traumas. It’s also partly because the ways individuals try to cope with trauma symptoms often makes the trauma worse. </a:t>
            </a:r>
            <a:endParaRPr lang="en-US" sz="500" dirty="0"/>
          </a:p>
          <a:p>
            <a:pPr lvl="0"/>
            <a:r>
              <a:rPr lang="en-US" sz="2200" dirty="0"/>
              <a:t>Individual trauma changes our minds, bodies and behavior. These changes have powerful and lasting impacts on our families, organizations, and communities.</a:t>
            </a:r>
          </a:p>
          <a:p>
            <a:pPr lvl="0"/>
            <a:endParaRPr lang="en-US" sz="2200" b="1" dirty="0"/>
          </a:p>
        </p:txBody>
      </p:sp>
    </p:spTree>
    <p:extLst>
      <p:ext uri="{BB962C8B-B14F-4D97-AF65-F5344CB8AC3E}">
        <p14:creationId xmlns:p14="http://schemas.microsoft.com/office/powerpoint/2010/main" val="38291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9" name="Picture 8" descr="A person wearing a hat&#10;&#10;Description automatically generated with low confidence">
            <a:extLst>
              <a:ext uri="{FF2B5EF4-FFF2-40B4-BE49-F238E27FC236}">
                <a16:creationId xmlns:a16="http://schemas.microsoft.com/office/drawing/2014/main" id="{846FB594-A3DE-D84F-896E-87051D3FD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815" y="1759508"/>
            <a:ext cx="6278229" cy="4123934"/>
          </a:xfrm>
          <a:prstGeom prst="rect">
            <a:avLst/>
          </a:prstGeom>
        </p:spPr>
      </p:pic>
      <p:sp>
        <p:nvSpPr>
          <p:cNvPr id="3" name="Title 2"/>
          <p:cNvSpPr>
            <a:spLocks noGrp="1"/>
          </p:cNvSpPr>
          <p:nvPr>
            <p:ph type="title"/>
          </p:nvPr>
        </p:nvSpPr>
        <p:spPr>
          <a:xfrm>
            <a:off x="1066800" y="591632"/>
            <a:ext cx="10058400" cy="1609344"/>
          </a:xfrm>
        </p:spPr>
        <p:txBody>
          <a:bodyPr>
            <a:normAutofit/>
          </a:bodyPr>
          <a:lstStyle/>
          <a:p>
            <a:r>
              <a:rPr lang="en-US" sz="5600" b="1" dirty="0"/>
              <a:t>Impact on children</a:t>
            </a:r>
          </a:p>
        </p:txBody>
      </p:sp>
      <p:sp>
        <p:nvSpPr>
          <p:cNvPr id="2" name="Content Placeholder 1"/>
          <p:cNvSpPr>
            <a:spLocks noGrp="1"/>
          </p:cNvSpPr>
          <p:nvPr>
            <p:ph idx="1"/>
          </p:nvPr>
        </p:nvSpPr>
        <p:spPr>
          <a:xfrm>
            <a:off x="1233240" y="1759508"/>
            <a:ext cx="9891960" cy="708098"/>
          </a:xfrm>
          <a:solidFill>
            <a:schemeClr val="bg1">
              <a:alpha val="60000"/>
            </a:schemeClr>
          </a:solidFill>
        </p:spPr>
        <p:txBody>
          <a:bodyPr>
            <a:normAutofit/>
          </a:bodyPr>
          <a:lstStyle/>
          <a:p>
            <a:pPr marL="0" indent="0">
              <a:buNone/>
            </a:pPr>
            <a:r>
              <a:rPr lang="en-US" sz="2200" dirty="0"/>
              <a:t>On average, a child who experiences trauma is more severely impacted than an adult. </a:t>
            </a:r>
            <a:r>
              <a:rPr lang="en-US" sz="2200" dirty="0">
                <a:solidFill>
                  <a:schemeClr val="accent1"/>
                </a:solidFill>
              </a:rPr>
              <a:t>The impact of trauma on a developing brain is profound. </a:t>
            </a:r>
          </a:p>
          <a:p>
            <a:pPr marL="0" indent="0">
              <a:buNone/>
            </a:pPr>
            <a:endParaRPr lang="en-US" sz="2200" b="1" dirty="0"/>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8FE336FA-7903-184E-95B7-0239DE3B8DBD}"/>
                  </a:ext>
                </a:extLst>
              </p14:cNvPr>
              <p14:cNvContentPartPr/>
              <p14:nvPr/>
            </p14:nvContentPartPr>
            <p14:xfrm>
              <a:off x="7542436" y="1786434"/>
              <a:ext cx="360" cy="360"/>
            </p14:xfrm>
          </p:contentPart>
        </mc:Choice>
        <mc:Fallback xmlns="">
          <p:pic>
            <p:nvPicPr>
              <p:cNvPr id="20" name="Ink 19">
                <a:extLst>
                  <a:ext uri="{FF2B5EF4-FFF2-40B4-BE49-F238E27FC236}">
                    <a16:creationId xmlns:a16="http://schemas.microsoft.com/office/drawing/2014/main" id="{8FE336FA-7903-184E-95B7-0239DE3B8DBD}"/>
                  </a:ext>
                </a:extLst>
              </p:cNvPr>
              <p:cNvPicPr/>
              <p:nvPr/>
            </p:nvPicPr>
            <p:blipFill>
              <a:blip r:embed="rId5"/>
              <a:stretch>
                <a:fillRect/>
              </a:stretch>
            </p:blipFill>
            <p:spPr>
              <a:xfrm>
                <a:off x="7538116" y="1782114"/>
                <a:ext cx="9000" cy="9000"/>
              </a:xfrm>
              <a:prstGeom prst="rect">
                <a:avLst/>
              </a:prstGeom>
            </p:spPr>
          </p:pic>
        </mc:Fallback>
      </mc:AlternateContent>
      <p:cxnSp>
        <p:nvCxnSpPr>
          <p:cNvPr id="6" name="Straight Connector 5">
            <a:extLst>
              <a:ext uri="{FF2B5EF4-FFF2-40B4-BE49-F238E27FC236}">
                <a16:creationId xmlns:a16="http://schemas.microsoft.com/office/drawing/2014/main" id="{A6287680-15A4-DA4F-82AC-3CEE1D8CD1C5}"/>
              </a:ext>
            </a:extLst>
          </p:cNvPr>
          <p:cNvCxnSpPr>
            <a:cxnSpLocks/>
          </p:cNvCxnSpPr>
          <p:nvPr/>
        </p:nvCxnSpPr>
        <p:spPr>
          <a:xfrm>
            <a:off x="2979815" y="2467606"/>
            <a:ext cx="24063" cy="343073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7553DFF3-DC77-9346-863C-660FA72AB377}"/>
              </a:ext>
            </a:extLst>
          </p:cNvPr>
          <p:cNvCxnSpPr>
            <a:cxnSpLocks/>
          </p:cNvCxnSpPr>
          <p:nvPr/>
        </p:nvCxnSpPr>
        <p:spPr>
          <a:xfrm>
            <a:off x="2979815" y="5910377"/>
            <a:ext cx="627822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667368A-A2EE-634C-87EA-E1C989D5F230}"/>
              </a:ext>
            </a:extLst>
          </p:cNvPr>
          <p:cNvSpPr/>
          <p:nvPr/>
        </p:nvSpPr>
        <p:spPr>
          <a:xfrm>
            <a:off x="3344774" y="5585521"/>
            <a:ext cx="818147" cy="324855"/>
          </a:xfrm>
          <a:prstGeom prst="rect">
            <a:avLst/>
          </a:prstGeom>
          <a:solidFill>
            <a:schemeClr val="accent2">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380CC7D-2898-3B44-B938-06B2A72EBF9E}"/>
              </a:ext>
            </a:extLst>
          </p:cNvPr>
          <p:cNvSpPr/>
          <p:nvPr/>
        </p:nvSpPr>
        <p:spPr>
          <a:xfrm>
            <a:off x="4503816" y="5392219"/>
            <a:ext cx="818147" cy="518157"/>
          </a:xfrm>
          <a:prstGeom prst="rect">
            <a:avLst/>
          </a:prstGeom>
          <a:solidFill>
            <a:schemeClr val="accent2">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9FA3FAB-087F-044D-A9A4-C6F995781F80}"/>
              </a:ext>
            </a:extLst>
          </p:cNvPr>
          <p:cNvSpPr/>
          <p:nvPr/>
        </p:nvSpPr>
        <p:spPr>
          <a:xfrm>
            <a:off x="5662858" y="5044100"/>
            <a:ext cx="818147" cy="854242"/>
          </a:xfrm>
          <a:prstGeom prst="rect">
            <a:avLst/>
          </a:prstGeom>
          <a:solidFill>
            <a:schemeClr val="accent2">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DE2196-12C7-CE47-8591-4A0EAF218391}"/>
              </a:ext>
            </a:extLst>
          </p:cNvPr>
          <p:cNvSpPr/>
          <p:nvPr/>
        </p:nvSpPr>
        <p:spPr>
          <a:xfrm>
            <a:off x="6821900" y="4490643"/>
            <a:ext cx="818147" cy="1407699"/>
          </a:xfrm>
          <a:prstGeom prst="rect">
            <a:avLst/>
          </a:prstGeom>
          <a:solidFill>
            <a:schemeClr val="accent2">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8FAC406-D4B5-1B45-9751-1C76A9772934}"/>
              </a:ext>
            </a:extLst>
          </p:cNvPr>
          <p:cNvSpPr/>
          <p:nvPr/>
        </p:nvSpPr>
        <p:spPr>
          <a:xfrm>
            <a:off x="7974927" y="3564220"/>
            <a:ext cx="818147" cy="2346157"/>
          </a:xfrm>
          <a:prstGeom prst="rect">
            <a:avLst/>
          </a:prstGeom>
          <a:solidFill>
            <a:schemeClr val="accent2">
              <a:lumMod val="60000"/>
              <a:lumOff val="4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50D5249-CB00-C044-ACA8-8B58BEF58A11}"/>
              </a:ext>
            </a:extLst>
          </p:cNvPr>
          <p:cNvSpPr txBox="1"/>
          <p:nvPr/>
        </p:nvSpPr>
        <p:spPr>
          <a:xfrm>
            <a:off x="1492920" y="3085002"/>
            <a:ext cx="1227215" cy="1815882"/>
          </a:xfrm>
          <a:prstGeom prst="rect">
            <a:avLst/>
          </a:prstGeom>
          <a:noFill/>
        </p:spPr>
        <p:txBody>
          <a:bodyPr wrap="square" rtlCol="0">
            <a:spAutoFit/>
          </a:bodyPr>
          <a:lstStyle/>
          <a:p>
            <a:pPr algn="ctr"/>
            <a:r>
              <a:rPr lang="en-US" sz="1600" dirty="0">
                <a:solidFill>
                  <a:schemeClr val="accent2"/>
                </a:solidFill>
              </a:rPr>
              <a:t>Increasing</a:t>
            </a:r>
          </a:p>
          <a:p>
            <a:pPr algn="ctr"/>
            <a:endParaRPr lang="en-US" sz="1600" dirty="0">
              <a:solidFill>
                <a:schemeClr val="accent2"/>
              </a:solidFill>
            </a:endParaRPr>
          </a:p>
          <a:p>
            <a:pPr algn="ctr"/>
            <a:r>
              <a:rPr lang="en-US" sz="1600" dirty="0">
                <a:solidFill>
                  <a:schemeClr val="accent2"/>
                </a:solidFill>
              </a:rPr>
              <a:t>Risk of</a:t>
            </a:r>
          </a:p>
          <a:p>
            <a:pPr algn="ctr"/>
            <a:endParaRPr lang="en-US" sz="1600" dirty="0">
              <a:solidFill>
                <a:schemeClr val="accent2"/>
              </a:solidFill>
            </a:endParaRPr>
          </a:p>
          <a:p>
            <a:pPr algn="ctr"/>
            <a:r>
              <a:rPr lang="en-US" sz="1600" dirty="0">
                <a:solidFill>
                  <a:schemeClr val="accent2"/>
                </a:solidFill>
              </a:rPr>
              <a:t>Negative</a:t>
            </a:r>
          </a:p>
          <a:p>
            <a:pPr algn="ctr"/>
            <a:endParaRPr lang="en-US" sz="1600" dirty="0">
              <a:solidFill>
                <a:schemeClr val="accent2"/>
              </a:solidFill>
            </a:endParaRPr>
          </a:p>
          <a:p>
            <a:pPr algn="ctr"/>
            <a:r>
              <a:rPr lang="en-US" sz="1600" dirty="0">
                <a:solidFill>
                  <a:schemeClr val="accent2"/>
                </a:solidFill>
              </a:rPr>
              <a:t>Outcomes</a:t>
            </a:r>
          </a:p>
        </p:txBody>
      </p:sp>
      <p:sp>
        <p:nvSpPr>
          <p:cNvPr id="23" name="TextBox 22">
            <a:extLst>
              <a:ext uri="{FF2B5EF4-FFF2-40B4-BE49-F238E27FC236}">
                <a16:creationId xmlns:a16="http://schemas.microsoft.com/office/drawing/2014/main" id="{794DD7C8-1046-E341-9B93-48367F28166B}"/>
              </a:ext>
            </a:extLst>
          </p:cNvPr>
          <p:cNvSpPr txBox="1"/>
          <p:nvPr/>
        </p:nvSpPr>
        <p:spPr>
          <a:xfrm>
            <a:off x="3581396" y="5986416"/>
            <a:ext cx="6087976" cy="584775"/>
          </a:xfrm>
          <a:prstGeom prst="rect">
            <a:avLst/>
          </a:prstGeom>
          <a:noFill/>
        </p:spPr>
        <p:txBody>
          <a:bodyPr wrap="square" rtlCol="0">
            <a:spAutoFit/>
          </a:bodyPr>
          <a:lstStyle/>
          <a:p>
            <a:r>
              <a:rPr lang="en-US" sz="1600" dirty="0">
                <a:solidFill>
                  <a:schemeClr val="accent2"/>
                </a:solidFill>
              </a:rPr>
              <a:t>0                     1                     2                    3                    4+</a:t>
            </a:r>
          </a:p>
          <a:p>
            <a:r>
              <a:rPr lang="en-US" sz="1600" dirty="0">
                <a:solidFill>
                  <a:schemeClr val="accent2"/>
                </a:solidFill>
              </a:rPr>
              <a:t>             Number of Childhood Traumatic Events</a:t>
            </a:r>
          </a:p>
        </p:txBody>
      </p:sp>
    </p:spTree>
    <p:extLst>
      <p:ext uri="{BB962C8B-B14F-4D97-AF65-F5344CB8AC3E}">
        <p14:creationId xmlns:p14="http://schemas.microsoft.com/office/powerpoint/2010/main" val="46319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recognizing trauma</a:t>
            </a:r>
          </a:p>
        </p:txBody>
      </p:sp>
      <p:sp>
        <p:nvSpPr>
          <p:cNvPr id="2" name="Content Placeholder 1"/>
          <p:cNvSpPr>
            <a:spLocks noGrp="1"/>
          </p:cNvSpPr>
          <p:nvPr>
            <p:ph idx="1"/>
          </p:nvPr>
        </p:nvSpPr>
        <p:spPr>
          <a:xfrm>
            <a:off x="609600" y="1984248"/>
            <a:ext cx="10972800" cy="4389120"/>
          </a:xfrm>
        </p:spPr>
        <p:txBody>
          <a:bodyPr>
            <a:normAutofit/>
          </a:bodyPr>
          <a:lstStyle/>
          <a:p>
            <a:r>
              <a:rPr lang="en-US" sz="2200" dirty="0"/>
              <a:t>50% to 90% of us will experience a potentially traumatic event in our lifetime. So, trauma is very prevalent in our society and even more so in mental health populations. </a:t>
            </a:r>
          </a:p>
          <a:p>
            <a:r>
              <a:rPr lang="en-US" sz="2200" dirty="0"/>
              <a:t>Trauma is challenging to recognize. One reason is its very high comorbidity rate of around 80%. So, most people with trauma have other disorders as well. </a:t>
            </a:r>
          </a:p>
          <a:p>
            <a:r>
              <a:rPr lang="en-US" sz="2200" dirty="0"/>
              <a:t>Trauma is also challenging to recognize because it mimics other disorders including mood disorders, anxiety, addictions, and more.</a:t>
            </a:r>
          </a:p>
          <a:p>
            <a:r>
              <a:rPr lang="en-US" sz="2200" dirty="0"/>
              <a:t>Women and members of disadvantaged populations are more likely to have trauma. However, white males have the highest rate of diagnosis. </a:t>
            </a:r>
          </a:p>
          <a:p>
            <a:r>
              <a:rPr lang="en-US" sz="2200" dirty="0"/>
              <a:t>However, don’t assume any population or individual MUST have trauma. About 1/3 of Iraq and Afghanistan veterans meet PTSD criteria but 2/3 don’t.</a:t>
            </a:r>
          </a:p>
        </p:txBody>
      </p:sp>
    </p:spTree>
    <p:extLst>
      <p:ext uri="{BB962C8B-B14F-4D97-AF65-F5344CB8AC3E}">
        <p14:creationId xmlns:p14="http://schemas.microsoft.com/office/powerpoint/2010/main" val="292137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Clues to recognizing trauma</a:t>
            </a:r>
          </a:p>
        </p:txBody>
      </p:sp>
      <p:pic>
        <p:nvPicPr>
          <p:cNvPr id="7" name="Picture 6" descr="A picture containing linedrawing, vector graphics&#10;&#10;Description automatically generated">
            <a:extLst>
              <a:ext uri="{FF2B5EF4-FFF2-40B4-BE49-F238E27FC236}">
                <a16:creationId xmlns:a16="http://schemas.microsoft.com/office/drawing/2014/main" id="{DEFD3180-27A6-B143-97AF-409FC5F16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826" y="3059595"/>
            <a:ext cx="3765884" cy="3765884"/>
          </a:xfrm>
          <a:prstGeom prst="rect">
            <a:avLst/>
          </a:prstGeom>
        </p:spPr>
      </p:pic>
      <p:pic>
        <p:nvPicPr>
          <p:cNvPr id="9" name="Graphic 8" descr="Thought bubble outline">
            <a:extLst>
              <a:ext uri="{FF2B5EF4-FFF2-40B4-BE49-F238E27FC236}">
                <a16:creationId xmlns:a16="http://schemas.microsoft.com/office/drawing/2014/main" id="{9853B20B-4026-204A-925A-9271A12C57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5143" y="2581040"/>
            <a:ext cx="3450260" cy="3134803"/>
          </a:xfrm>
          <a:prstGeom prst="rect">
            <a:avLst/>
          </a:prstGeom>
        </p:spPr>
      </p:pic>
      <p:sp>
        <p:nvSpPr>
          <p:cNvPr id="10" name="TextBox 9">
            <a:extLst>
              <a:ext uri="{FF2B5EF4-FFF2-40B4-BE49-F238E27FC236}">
                <a16:creationId xmlns:a16="http://schemas.microsoft.com/office/drawing/2014/main" id="{793900A4-9A16-2246-86B9-A53128DA1E1C}"/>
              </a:ext>
            </a:extLst>
          </p:cNvPr>
          <p:cNvSpPr txBox="1"/>
          <p:nvPr/>
        </p:nvSpPr>
        <p:spPr>
          <a:xfrm>
            <a:off x="8273135" y="3272420"/>
            <a:ext cx="2149403" cy="1015663"/>
          </a:xfrm>
          <a:prstGeom prst="rect">
            <a:avLst/>
          </a:prstGeom>
          <a:noFill/>
        </p:spPr>
        <p:txBody>
          <a:bodyPr wrap="square" rtlCol="0">
            <a:spAutoFit/>
          </a:bodyPr>
          <a:lstStyle/>
          <a:p>
            <a:pPr algn="ctr"/>
            <a:r>
              <a:rPr lang="en-US" sz="2000" dirty="0"/>
              <a:t>Many</a:t>
            </a:r>
          </a:p>
          <a:p>
            <a:pPr algn="ctr"/>
            <a:r>
              <a:rPr lang="en-US" sz="2000" dirty="0"/>
              <a:t>different</a:t>
            </a:r>
          </a:p>
          <a:p>
            <a:pPr algn="ctr"/>
            <a:r>
              <a:rPr lang="en-US" sz="2000" dirty="0"/>
              <a:t>diagnoses</a:t>
            </a:r>
          </a:p>
        </p:txBody>
      </p:sp>
      <p:pic>
        <p:nvPicPr>
          <p:cNvPr id="13" name="Graphic 12" descr="Thought bubble outline">
            <a:extLst>
              <a:ext uri="{FF2B5EF4-FFF2-40B4-BE49-F238E27FC236}">
                <a16:creationId xmlns:a16="http://schemas.microsoft.com/office/drawing/2014/main" id="{84E5CFF9-67DC-6B45-86C6-61DC5CD9B5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9354" y="1754004"/>
            <a:ext cx="5207431" cy="4788874"/>
          </a:xfrm>
          <a:prstGeom prst="rect">
            <a:avLst/>
          </a:prstGeom>
        </p:spPr>
      </p:pic>
      <p:sp>
        <p:nvSpPr>
          <p:cNvPr id="14" name="TextBox 13">
            <a:extLst>
              <a:ext uri="{FF2B5EF4-FFF2-40B4-BE49-F238E27FC236}">
                <a16:creationId xmlns:a16="http://schemas.microsoft.com/office/drawing/2014/main" id="{B88B2A4A-6B7B-554C-81A1-3A4C48BB5712}"/>
              </a:ext>
            </a:extLst>
          </p:cNvPr>
          <p:cNvSpPr txBox="1"/>
          <p:nvPr/>
        </p:nvSpPr>
        <p:spPr>
          <a:xfrm>
            <a:off x="965800" y="3072464"/>
            <a:ext cx="2774553" cy="1015663"/>
          </a:xfrm>
          <a:prstGeom prst="rect">
            <a:avLst/>
          </a:prstGeom>
          <a:noFill/>
        </p:spPr>
        <p:txBody>
          <a:bodyPr wrap="square" rtlCol="0">
            <a:spAutoFit/>
          </a:bodyPr>
          <a:lstStyle/>
          <a:p>
            <a:pPr algn="ctr"/>
            <a:r>
              <a:rPr lang="en-US" sz="2000" dirty="0">
                <a:solidFill>
                  <a:schemeClr val="accent1"/>
                </a:solidFill>
              </a:rPr>
              <a:t>Troubled by</a:t>
            </a:r>
          </a:p>
          <a:p>
            <a:pPr algn="ctr"/>
            <a:r>
              <a:rPr lang="en-US" sz="2000" dirty="0">
                <a:solidFill>
                  <a:schemeClr val="accent1"/>
                </a:solidFill>
              </a:rPr>
              <a:t>memories that don’t</a:t>
            </a:r>
          </a:p>
          <a:p>
            <a:pPr algn="ctr"/>
            <a:r>
              <a:rPr lang="en-US" sz="2000" dirty="0">
                <a:solidFill>
                  <a:schemeClr val="accent1"/>
                </a:solidFill>
              </a:rPr>
              <a:t>resolve over time</a:t>
            </a:r>
          </a:p>
        </p:txBody>
      </p:sp>
      <p:pic>
        <p:nvPicPr>
          <p:cNvPr id="16" name="Graphic 15" descr="Thought bubble outline">
            <a:extLst>
              <a:ext uri="{FF2B5EF4-FFF2-40B4-BE49-F238E27FC236}">
                <a16:creationId xmlns:a16="http://schemas.microsoft.com/office/drawing/2014/main" id="{B3C3C28C-59EF-ED42-8DC6-A856C2B054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0944" y="1275511"/>
            <a:ext cx="3765884" cy="3134803"/>
          </a:xfrm>
          <a:prstGeom prst="rect">
            <a:avLst/>
          </a:prstGeom>
        </p:spPr>
      </p:pic>
      <p:sp>
        <p:nvSpPr>
          <p:cNvPr id="17" name="TextBox 16">
            <a:extLst>
              <a:ext uri="{FF2B5EF4-FFF2-40B4-BE49-F238E27FC236}">
                <a16:creationId xmlns:a16="http://schemas.microsoft.com/office/drawing/2014/main" id="{57E5BD9D-1CB9-0D43-8BC6-0E7FF2C9C491}"/>
              </a:ext>
            </a:extLst>
          </p:cNvPr>
          <p:cNvSpPr txBox="1"/>
          <p:nvPr/>
        </p:nvSpPr>
        <p:spPr>
          <a:xfrm>
            <a:off x="3837569" y="1941330"/>
            <a:ext cx="1796218" cy="707886"/>
          </a:xfrm>
          <a:prstGeom prst="rect">
            <a:avLst/>
          </a:prstGeom>
          <a:noFill/>
        </p:spPr>
        <p:txBody>
          <a:bodyPr wrap="square" rtlCol="0">
            <a:spAutoFit/>
          </a:bodyPr>
          <a:lstStyle/>
          <a:p>
            <a:pPr algn="ctr"/>
            <a:r>
              <a:rPr lang="en-US" sz="2000" dirty="0"/>
              <a:t>Medications</a:t>
            </a:r>
          </a:p>
          <a:p>
            <a:pPr algn="ctr"/>
            <a:r>
              <a:rPr lang="en-US" sz="2000" dirty="0"/>
              <a:t>not helping</a:t>
            </a:r>
          </a:p>
        </p:txBody>
      </p:sp>
      <p:sp>
        <p:nvSpPr>
          <p:cNvPr id="2" name="TextBox 1">
            <a:extLst>
              <a:ext uri="{FF2B5EF4-FFF2-40B4-BE49-F238E27FC236}">
                <a16:creationId xmlns:a16="http://schemas.microsoft.com/office/drawing/2014/main" id="{9FFBC98F-A3CD-FB44-9089-CE53F48087A4}"/>
              </a:ext>
            </a:extLst>
          </p:cNvPr>
          <p:cNvSpPr txBox="1"/>
          <p:nvPr/>
        </p:nvSpPr>
        <p:spPr>
          <a:xfrm>
            <a:off x="6982989" y="1962787"/>
            <a:ext cx="1735352" cy="1015663"/>
          </a:xfrm>
          <a:prstGeom prst="rect">
            <a:avLst/>
          </a:prstGeom>
          <a:noFill/>
        </p:spPr>
        <p:txBody>
          <a:bodyPr wrap="square" rtlCol="0">
            <a:spAutoFit/>
          </a:bodyPr>
          <a:lstStyle/>
          <a:p>
            <a:pPr algn="ctr"/>
            <a:r>
              <a:rPr lang="en-US" sz="2000" dirty="0"/>
              <a:t>Feeling “stuck” in past events</a:t>
            </a:r>
          </a:p>
        </p:txBody>
      </p:sp>
      <p:pic>
        <p:nvPicPr>
          <p:cNvPr id="11" name="Graphic 10" descr="Thought bubble outline">
            <a:extLst>
              <a:ext uri="{FF2B5EF4-FFF2-40B4-BE49-F238E27FC236}">
                <a16:creationId xmlns:a16="http://schemas.microsoft.com/office/drawing/2014/main" id="{B02B1737-D19E-DD4A-9121-6A7191D118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68970" y="1093365"/>
            <a:ext cx="3765884" cy="3134803"/>
          </a:xfrm>
          <a:prstGeom prst="rect">
            <a:avLst/>
          </a:prstGeom>
        </p:spPr>
      </p:pic>
    </p:spTree>
    <p:extLst>
      <p:ext uri="{BB962C8B-B14F-4D97-AF65-F5344CB8AC3E}">
        <p14:creationId xmlns:p14="http://schemas.microsoft.com/office/powerpoint/2010/main" val="111846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Working with trauma</a:t>
            </a:r>
          </a:p>
        </p:txBody>
      </p:sp>
      <p:sp>
        <p:nvSpPr>
          <p:cNvPr id="2" name="Content Placeholder 1"/>
          <p:cNvSpPr>
            <a:spLocks noGrp="1"/>
          </p:cNvSpPr>
          <p:nvPr>
            <p:ph idx="1"/>
          </p:nvPr>
        </p:nvSpPr>
        <p:spPr>
          <a:xfrm>
            <a:off x="609600" y="1984248"/>
            <a:ext cx="10972800" cy="4389120"/>
          </a:xfrm>
        </p:spPr>
        <p:txBody>
          <a:bodyPr>
            <a:normAutofit/>
          </a:bodyPr>
          <a:lstStyle/>
          <a:p>
            <a:pPr marL="457200" indent="-457200">
              <a:buFont typeface="+mj-lt"/>
              <a:buAutoNum type="arabicPeriod"/>
            </a:pPr>
            <a:r>
              <a:rPr lang="en-US" sz="2200" dirty="0"/>
              <a:t>Work on staying calm yourself, being aware of your own reactions but not overwhelmed by them.</a:t>
            </a:r>
          </a:p>
          <a:p>
            <a:pPr marL="457200" indent="-457200">
              <a:buFont typeface="+mj-lt"/>
              <a:buAutoNum type="arabicPeriod"/>
            </a:pPr>
            <a:r>
              <a:rPr lang="en-US" sz="2200" dirty="0"/>
              <a:t>Reach out with presence, attention, warmth, caring, and emotional attunement to help clients feel a supportive connection. Engage in a safe, affirming exchange where clients feel heard, accepted, and understood.</a:t>
            </a:r>
          </a:p>
          <a:p>
            <a:pPr marL="457200" indent="-457200">
              <a:buFont typeface="+mj-lt"/>
              <a:buAutoNum type="arabicPeriod"/>
            </a:pPr>
            <a:r>
              <a:rPr lang="en-US" sz="2200" dirty="0"/>
              <a:t>Third, the client’s emotional dysregulation makes it more difficult for you to connect, more difficult to engage the client, and more likely the client will cause harm. So, help the client move towards greater regulation.</a:t>
            </a:r>
          </a:p>
          <a:p>
            <a:pPr marL="457200" indent="-457200">
              <a:buFont typeface="+mj-lt"/>
              <a:buAutoNum type="arabicPeriod"/>
            </a:pPr>
            <a:r>
              <a:rPr lang="en-US" sz="2200" dirty="0"/>
              <a:t>Use grounding techniques for clients in crisis. Use emotional regulation skills for all others. If more is needed, consider referring to a trauma specialist.</a:t>
            </a:r>
          </a:p>
          <a:p>
            <a:pPr marL="457200" indent="-457200">
              <a:buFont typeface="+mj-lt"/>
              <a:buAutoNum type="arabicPeriod"/>
            </a:pPr>
            <a:r>
              <a:rPr lang="en-US" sz="2200" dirty="0"/>
              <a:t>After, notice what you need in the moment to come back to equilibrium. Maybe nothing, maybe to laugh, cry, talk, dance, or rest. Then do it. </a:t>
            </a:r>
          </a:p>
          <a:p>
            <a:endParaRPr lang="en-US" dirty="0"/>
          </a:p>
          <a:p>
            <a:endParaRPr lang="en-US" dirty="0"/>
          </a:p>
          <a:p>
            <a:endParaRPr lang="en-US" dirty="0"/>
          </a:p>
        </p:txBody>
      </p:sp>
    </p:spTree>
    <p:extLst>
      <p:ext uri="{BB962C8B-B14F-4D97-AF65-F5344CB8AC3E}">
        <p14:creationId xmlns:p14="http://schemas.microsoft.com/office/powerpoint/2010/main" val="390086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3752" y="240791"/>
            <a:ext cx="10058400" cy="1258824"/>
          </a:xfrm>
        </p:spPr>
        <p:txBody>
          <a:bodyPr>
            <a:normAutofit/>
          </a:bodyPr>
          <a:lstStyle/>
          <a:p>
            <a:r>
              <a:rPr lang="en-US" sz="5600" b="1" dirty="0"/>
              <a:t>Grounding (roughly in order)</a:t>
            </a:r>
          </a:p>
        </p:txBody>
      </p:sp>
      <p:sp>
        <p:nvSpPr>
          <p:cNvPr id="2" name="Content Placeholder 1"/>
          <p:cNvSpPr>
            <a:spLocks noGrp="1"/>
          </p:cNvSpPr>
          <p:nvPr>
            <p:ph idx="1"/>
          </p:nvPr>
        </p:nvSpPr>
        <p:spPr>
          <a:xfrm>
            <a:off x="609600" y="1984248"/>
            <a:ext cx="10972800" cy="4389120"/>
          </a:xfrm>
        </p:spPr>
        <p:txBody>
          <a:bodyPr>
            <a:norm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F5A663BF-1B7A-274D-9ECA-9ED3CA020FBC}"/>
              </a:ext>
            </a:extLst>
          </p:cNvPr>
          <p:cNvSpPr txBox="1"/>
          <p:nvPr/>
        </p:nvSpPr>
        <p:spPr>
          <a:xfrm>
            <a:off x="603504" y="1479721"/>
            <a:ext cx="10518648" cy="4893647"/>
          </a:xfrm>
          <a:prstGeom prst="rect">
            <a:avLst/>
          </a:prstGeom>
          <a:noFill/>
        </p:spPr>
        <p:txBody>
          <a:bodyPr wrap="square" rtlCol="0">
            <a:spAutoFit/>
          </a:bodyPr>
          <a:lstStyle/>
          <a:p>
            <a:pPr marL="457200" lvl="0" indent="-457200">
              <a:spcAft>
                <a:spcPts val="1200"/>
              </a:spcAft>
              <a:buFont typeface="+mj-lt"/>
              <a:buAutoNum type="arabicPeriod"/>
              <a:defRPr/>
            </a:pPr>
            <a:r>
              <a:rPr lang="en-US" dirty="0"/>
              <a:t>Say “Look me in the eyes. Can you see that I am here with you?” If no response, move your arm or head into their line of sight. If gazing is too much, say “Can you open your eyes for a second and take a peek at my face? What do you see?”</a:t>
            </a:r>
          </a:p>
          <a:p>
            <a:pPr marL="457200" indent="-457200">
              <a:spcAft>
                <a:spcPts val="1200"/>
              </a:spcAft>
              <a:buFont typeface="+mj-lt"/>
              <a:buAutoNum type="arabicPeriod"/>
            </a:pPr>
            <a:r>
              <a:rPr lang="en-US" dirty="0"/>
              <a:t>Say “Look around the room. Notice 5 things that are blue. Tell me what they are.” </a:t>
            </a:r>
          </a:p>
          <a:p>
            <a:pPr marL="457200" indent="-457200">
              <a:spcAft>
                <a:spcPts val="1200"/>
              </a:spcAft>
              <a:buFont typeface="+mj-lt"/>
              <a:buAutoNum type="arabicPeriod"/>
            </a:pPr>
            <a:r>
              <a:rPr lang="en-US" dirty="0"/>
              <a:t>Ask the client to count by an odd number, like sevens. Or to do a simple math problem. Say “What is 11 plus 6?” Or ask them their birthday or address. </a:t>
            </a:r>
          </a:p>
          <a:p>
            <a:pPr marL="457200" indent="-457200">
              <a:spcAft>
                <a:spcPts val="1200"/>
              </a:spcAft>
              <a:buFont typeface="+mj-lt"/>
              <a:buAutoNum type="arabicPeriod"/>
            </a:pPr>
            <a:r>
              <a:rPr lang="en-US" dirty="0"/>
              <a:t>Let them hold or squeeze: rough, squishy, fuzzy. Or taste: peppermint, lemon drop, a small chocolate. Or smell:  fruit, essential oil. Or ice or damp paper towels for their face or hands. </a:t>
            </a:r>
          </a:p>
          <a:p>
            <a:pPr marL="457200" indent="-457200">
              <a:spcAft>
                <a:spcPts val="1200"/>
              </a:spcAft>
              <a:buFont typeface="+mj-lt"/>
              <a:buAutoNum type="arabicPeriod"/>
            </a:pPr>
            <a:r>
              <a:rPr lang="en-US" dirty="0"/>
              <a:t>Ask them to hug themselves, hug a big pillow, wrap up in a blanket. Or ask if you can help them wrap up in the blanket and then wrap snugly. </a:t>
            </a:r>
          </a:p>
          <a:p>
            <a:pPr marL="457200" indent="-457200">
              <a:spcAft>
                <a:spcPts val="1200"/>
              </a:spcAft>
              <a:buFont typeface="+mj-lt"/>
              <a:buAutoNum type="arabicPeriod"/>
            </a:pPr>
            <a:r>
              <a:rPr lang="en-US" dirty="0"/>
              <a:t>Ask them to stand up, notice their feet on the floor, that the floor is holding them up. To take a few steps, noticing their body can do that. Or to notice their weight resting on their bottom and the chair, that the chair is holding them up, that they can rely on the chair to hold them. </a:t>
            </a:r>
          </a:p>
          <a:p>
            <a:pPr marL="457200" indent="-457200">
              <a:spcAft>
                <a:spcPts val="1200"/>
              </a:spcAft>
              <a:buFont typeface="+mj-lt"/>
              <a:buAutoNum type="arabicPeriod"/>
            </a:pPr>
            <a:r>
              <a:rPr lang="en-US" dirty="0"/>
              <a:t>Have them rock in a rocking chair or stand up and sway from side to side.</a:t>
            </a:r>
          </a:p>
        </p:txBody>
      </p:sp>
    </p:spTree>
    <p:extLst>
      <p:ext uri="{BB962C8B-B14F-4D97-AF65-F5344CB8AC3E}">
        <p14:creationId xmlns:p14="http://schemas.microsoft.com/office/powerpoint/2010/main" val="3606385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1" name="Picture 20" descr="A person walking on a path in the woods&#10;&#10;Description automatically generated with low confidence">
            <a:extLst>
              <a:ext uri="{FF2B5EF4-FFF2-40B4-BE49-F238E27FC236}">
                <a16:creationId xmlns:a16="http://schemas.microsoft.com/office/drawing/2014/main" id="{3EBC53D9-C3B8-3747-8202-9EA6DAAE3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82" y="3765351"/>
            <a:ext cx="3688719" cy="2457450"/>
          </a:xfrm>
          <a:prstGeom prst="rect">
            <a:avLst/>
          </a:prstGeom>
          <a:ln w="38100">
            <a:solidFill>
              <a:schemeClr val="accent2"/>
            </a:solidFill>
          </a:ln>
        </p:spPr>
      </p:pic>
      <p:pic>
        <p:nvPicPr>
          <p:cNvPr id="25" name="Picture 24" descr="A person sitting on a yoga mat&#10;&#10;Description automatically generated with medium confidence">
            <a:extLst>
              <a:ext uri="{FF2B5EF4-FFF2-40B4-BE49-F238E27FC236}">
                <a16:creationId xmlns:a16="http://schemas.microsoft.com/office/drawing/2014/main" id="{03E6EF1A-9540-9248-856C-4C101DFD4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622" y="2013073"/>
            <a:ext cx="4218266" cy="2271374"/>
          </a:xfrm>
          <a:prstGeom prst="rect">
            <a:avLst/>
          </a:prstGeom>
          <a:ln w="38100">
            <a:solidFill>
              <a:schemeClr val="accent2"/>
            </a:solidFill>
          </a:ln>
        </p:spPr>
      </p:pic>
      <p:sp>
        <p:nvSpPr>
          <p:cNvPr id="3" name="Title 2"/>
          <p:cNvSpPr>
            <a:spLocks noGrp="1"/>
          </p:cNvSpPr>
          <p:nvPr>
            <p:ph type="title"/>
          </p:nvPr>
        </p:nvSpPr>
        <p:spPr/>
        <p:txBody>
          <a:bodyPr>
            <a:normAutofit/>
          </a:bodyPr>
          <a:lstStyle/>
          <a:p>
            <a:r>
              <a:rPr lang="en-US" sz="5600" b="1" dirty="0"/>
              <a:t>Emotional Regulation</a:t>
            </a:r>
          </a:p>
        </p:txBody>
      </p:sp>
      <p:pic>
        <p:nvPicPr>
          <p:cNvPr id="7" name="Content Placeholder 6" descr="A group of people playing basketball&#10;&#10;Description automatically generated with medium confidence">
            <a:extLst>
              <a:ext uri="{FF2B5EF4-FFF2-40B4-BE49-F238E27FC236}">
                <a16:creationId xmlns:a16="http://schemas.microsoft.com/office/drawing/2014/main" id="{922F8BA2-0226-B941-BCD5-6F613125BB42}"/>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96338" y="2031908"/>
            <a:ext cx="2658440" cy="1771850"/>
          </a:xfrm>
          <a:ln w="38100">
            <a:solidFill>
              <a:schemeClr val="accent2"/>
            </a:solidFill>
          </a:ln>
        </p:spPr>
      </p:pic>
      <p:pic>
        <p:nvPicPr>
          <p:cNvPr id="9" name="Picture 8" descr="A group of people dancing&#10;&#10;Description automatically generated with medium confidence">
            <a:extLst>
              <a:ext uri="{FF2B5EF4-FFF2-40B4-BE49-F238E27FC236}">
                <a16:creationId xmlns:a16="http://schemas.microsoft.com/office/drawing/2014/main" id="{58B53C11-BF5C-A94A-B0BF-1977FA0333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906" y="1826391"/>
            <a:ext cx="3967105" cy="2644737"/>
          </a:xfrm>
          <a:prstGeom prst="rect">
            <a:avLst/>
          </a:prstGeom>
          <a:ln w="38100">
            <a:solidFill>
              <a:schemeClr val="accent2"/>
            </a:solidFill>
          </a:ln>
        </p:spPr>
      </p:pic>
      <p:pic>
        <p:nvPicPr>
          <p:cNvPr id="19" name="Picture 18" descr="A person sitting on the beach&#10;&#10;Description automatically generated with medium confidence">
            <a:extLst>
              <a:ext uri="{FF2B5EF4-FFF2-40B4-BE49-F238E27FC236}">
                <a16:creationId xmlns:a16="http://schemas.microsoft.com/office/drawing/2014/main" id="{0FEF554E-6D3F-9846-B2BC-04335770A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6541" y="1753167"/>
            <a:ext cx="1346200" cy="1511300"/>
          </a:xfrm>
          <a:prstGeom prst="rect">
            <a:avLst/>
          </a:prstGeom>
          <a:ln w="38100">
            <a:solidFill>
              <a:schemeClr val="accent2"/>
            </a:solidFill>
          </a:ln>
        </p:spPr>
      </p:pic>
      <p:pic>
        <p:nvPicPr>
          <p:cNvPr id="29" name="Picture 28" descr="A picture containing grass, sky, outdoor, person&#10;&#10;Description automatically generated">
            <a:extLst>
              <a:ext uri="{FF2B5EF4-FFF2-40B4-BE49-F238E27FC236}">
                <a16:creationId xmlns:a16="http://schemas.microsoft.com/office/drawing/2014/main" id="{BB8A5D3F-E686-A44E-A88D-D655BBCBA4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5898" y="4006349"/>
            <a:ext cx="2218176" cy="1186108"/>
          </a:xfrm>
          <a:prstGeom prst="rect">
            <a:avLst/>
          </a:prstGeom>
          <a:ln w="38100">
            <a:solidFill>
              <a:schemeClr val="accent2"/>
            </a:solidFill>
          </a:ln>
        </p:spPr>
      </p:pic>
      <p:pic>
        <p:nvPicPr>
          <p:cNvPr id="31" name="Picture 30" descr="A picture containing person, indoor, person, computer&#10;&#10;Description automatically generated">
            <a:extLst>
              <a:ext uri="{FF2B5EF4-FFF2-40B4-BE49-F238E27FC236}">
                <a16:creationId xmlns:a16="http://schemas.microsoft.com/office/drawing/2014/main" id="{ECF4F027-5778-2649-B940-1E00CE7A5F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2176" y="4069121"/>
            <a:ext cx="2635250" cy="1875941"/>
          </a:xfrm>
          <a:prstGeom prst="rect">
            <a:avLst/>
          </a:prstGeom>
          <a:ln w="38100">
            <a:solidFill>
              <a:schemeClr val="accent2"/>
            </a:solidFill>
          </a:ln>
        </p:spPr>
      </p:pic>
      <p:pic>
        <p:nvPicPr>
          <p:cNvPr id="13" name="Picture 12" descr="A close-up of a person holding a baby's hand&#10;&#10;Description automatically generated with medium confidence">
            <a:extLst>
              <a:ext uri="{FF2B5EF4-FFF2-40B4-BE49-F238E27FC236}">
                <a16:creationId xmlns:a16="http://schemas.microsoft.com/office/drawing/2014/main" id="{1C2D9336-EC57-F24B-93A2-9FC4247286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2741" y="2156748"/>
            <a:ext cx="1255220" cy="777883"/>
          </a:xfrm>
          <a:prstGeom prst="rect">
            <a:avLst/>
          </a:prstGeom>
          <a:ln w="38100">
            <a:solidFill>
              <a:schemeClr val="accent2"/>
            </a:solidFill>
          </a:ln>
        </p:spPr>
      </p:pic>
      <p:pic>
        <p:nvPicPr>
          <p:cNvPr id="17" name="Picture 16">
            <a:extLst>
              <a:ext uri="{FF2B5EF4-FFF2-40B4-BE49-F238E27FC236}">
                <a16:creationId xmlns:a16="http://schemas.microsoft.com/office/drawing/2014/main" id="{644BF9A1-8FB2-1948-9754-6F25C91ACC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47005" y="5219981"/>
            <a:ext cx="1778000" cy="1143000"/>
          </a:xfrm>
          <a:prstGeom prst="rect">
            <a:avLst/>
          </a:prstGeom>
          <a:ln w="38100">
            <a:solidFill>
              <a:schemeClr val="accent2"/>
            </a:solidFill>
          </a:ln>
        </p:spPr>
      </p:pic>
      <p:pic>
        <p:nvPicPr>
          <p:cNvPr id="23" name="Picture 22" descr="A person and person looking at a map&#10;&#10;Description automatically generated with medium confidence">
            <a:extLst>
              <a:ext uri="{FF2B5EF4-FFF2-40B4-BE49-F238E27FC236}">
                <a16:creationId xmlns:a16="http://schemas.microsoft.com/office/drawing/2014/main" id="{3E3DBEA1-28D8-C149-88AB-153DBA89D0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55252" y="5104977"/>
            <a:ext cx="2813175" cy="1406588"/>
          </a:xfrm>
          <a:prstGeom prst="rect">
            <a:avLst/>
          </a:prstGeom>
          <a:ln w="38100">
            <a:solidFill>
              <a:schemeClr val="accent2"/>
            </a:solidFill>
          </a:ln>
        </p:spPr>
      </p:pic>
      <p:pic>
        <p:nvPicPr>
          <p:cNvPr id="11" name="Picture 10" descr="A person holding a cup of coffee&#10;&#10;Description automatically generated with medium confidence">
            <a:extLst>
              <a:ext uri="{FF2B5EF4-FFF2-40B4-BE49-F238E27FC236}">
                <a16:creationId xmlns:a16="http://schemas.microsoft.com/office/drawing/2014/main" id="{1C573DD2-57D8-AB47-A9C9-58E3B723F3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48604" y="4284447"/>
            <a:ext cx="1524000" cy="1003300"/>
          </a:xfrm>
          <a:prstGeom prst="rect">
            <a:avLst/>
          </a:prstGeom>
          <a:ln w="38100">
            <a:solidFill>
              <a:schemeClr val="accent2"/>
            </a:solidFill>
          </a:ln>
        </p:spPr>
      </p:pic>
    </p:spTree>
    <p:extLst>
      <p:ext uri="{BB962C8B-B14F-4D97-AF65-F5344CB8AC3E}">
        <p14:creationId xmlns:p14="http://schemas.microsoft.com/office/powerpoint/2010/main" val="224447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3554" name="Rectangle 4"/>
          <p:cNvSpPr>
            <a:spLocks noGrp="1"/>
          </p:cNvSpPr>
          <p:nvPr>
            <p:ph type="title"/>
          </p:nvPr>
        </p:nvSpPr>
        <p:spPr>
          <a:xfrm>
            <a:off x="878541" y="742074"/>
            <a:ext cx="9697995" cy="1015475"/>
          </a:xfrm>
        </p:spPr>
        <p:txBody>
          <a:bodyPr>
            <a:noAutofit/>
          </a:bodyPr>
          <a:lstStyle/>
          <a:p>
            <a:r>
              <a:rPr lang="en-US" sz="5600" b="1" dirty="0"/>
              <a:t>Your speaker</a:t>
            </a:r>
          </a:p>
        </p:txBody>
      </p:sp>
      <p:sp>
        <p:nvSpPr>
          <p:cNvPr id="5" name="Content Placeholder 4"/>
          <p:cNvSpPr>
            <a:spLocks noGrp="1"/>
          </p:cNvSpPr>
          <p:nvPr>
            <p:ph sz="half" idx="1"/>
          </p:nvPr>
        </p:nvSpPr>
        <p:spPr>
          <a:xfrm>
            <a:off x="732368" y="1757549"/>
            <a:ext cx="10723033" cy="4643251"/>
          </a:xfrm>
        </p:spPr>
        <p:txBody>
          <a:bodyPr>
            <a:normAutofit fontScale="92500" lnSpcReduction="20000"/>
          </a:bodyPr>
          <a:lstStyle/>
          <a:p>
            <a:pPr marL="0" indent="0">
              <a:lnSpc>
                <a:spcPct val="124000"/>
              </a:lnSpc>
              <a:buNone/>
            </a:pPr>
            <a:r>
              <a:rPr lang="en-US" dirty="0"/>
              <a:t>Dr. Margaret Hill is a licensed clinical social worker in private practice, a board-approved supervisor, and an Adjunct Professor in the Hicks School of Social Work at the University of Texas at Austin. She earned her MSW from UT-Austin in 2011 and her DSW (Doctorate in Social Work) from Tulane University in 2020.</a:t>
            </a:r>
          </a:p>
          <a:p>
            <a:pPr marL="0" indent="0">
              <a:lnSpc>
                <a:spcPct val="124000"/>
              </a:lnSpc>
              <a:buNone/>
            </a:pPr>
            <a:r>
              <a:rPr lang="en-US" dirty="0"/>
              <a:t>She has worked in a variety of settings including psychiatric hospitals, non-profit agencies serving youth and families, and Intensive Outpatient Programs. She has experience with individuals from children to older adults, families, and groups.</a:t>
            </a:r>
          </a:p>
          <a:p>
            <a:pPr marL="0" indent="0">
              <a:lnSpc>
                <a:spcPct val="124000"/>
              </a:lnSpc>
              <a:buNone/>
            </a:pPr>
            <a:r>
              <a:rPr lang="en-US" dirty="0"/>
              <a:t>Dr. Hill’s interests include trauma treatment, working with older adults, and theoretical and practical education in clinical social work. </a:t>
            </a:r>
          </a:p>
          <a:p>
            <a:pPr marL="0" indent="0">
              <a:lnSpc>
                <a:spcPct val="124000"/>
              </a:lnSpc>
              <a:buNone/>
            </a:pPr>
            <a:r>
              <a:rPr lang="en-US" dirty="0"/>
              <a:t>Prior to becoming a social worker, she had a 25-year career in business, including managing virtual global teams, helping to create innovative technology-based products, consulting with Fortune 100 companies, and teaching Management at several public universities. </a:t>
            </a:r>
          </a:p>
          <a:p>
            <a:pPr marL="0" indent="0">
              <a:lnSpc>
                <a:spcPct val="124000"/>
              </a:lnSpc>
              <a:buNone/>
            </a:pPr>
            <a:r>
              <a:rPr lang="en-US" dirty="0"/>
              <a:t>Contact her at </a:t>
            </a:r>
            <a:r>
              <a:rPr lang="en-US" dirty="0" err="1"/>
              <a:t>margaret.duval.hill@gmail.com</a:t>
            </a:r>
            <a:r>
              <a:rPr lang="en-US" dirty="0"/>
              <a:t>.</a:t>
            </a:r>
          </a:p>
        </p:txBody>
      </p:sp>
    </p:spTree>
    <p:extLst>
      <p:ext uri="{BB962C8B-B14F-4D97-AF65-F5344CB8AC3E}">
        <p14:creationId xmlns:p14="http://schemas.microsoft.com/office/powerpoint/2010/main" val="106134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3554" name="Rectangle 4"/>
          <p:cNvSpPr>
            <a:spLocks noGrp="1"/>
          </p:cNvSpPr>
          <p:nvPr>
            <p:ph type="title"/>
          </p:nvPr>
        </p:nvSpPr>
        <p:spPr>
          <a:xfrm>
            <a:off x="878541" y="742074"/>
            <a:ext cx="9697995" cy="1015475"/>
          </a:xfrm>
        </p:spPr>
        <p:txBody>
          <a:bodyPr>
            <a:noAutofit/>
          </a:bodyPr>
          <a:lstStyle/>
          <a:p>
            <a:r>
              <a:rPr lang="en-US" sz="5600" b="1"/>
              <a:t>For your further reading</a:t>
            </a:r>
          </a:p>
        </p:txBody>
      </p:sp>
      <p:sp>
        <p:nvSpPr>
          <p:cNvPr id="5" name="Content Placeholder 4"/>
          <p:cNvSpPr>
            <a:spLocks noGrp="1"/>
          </p:cNvSpPr>
          <p:nvPr>
            <p:ph sz="half" idx="1"/>
          </p:nvPr>
        </p:nvSpPr>
        <p:spPr>
          <a:xfrm>
            <a:off x="732368" y="1757549"/>
            <a:ext cx="10723033" cy="4643251"/>
          </a:xfrm>
        </p:spPr>
        <p:txBody>
          <a:bodyPr>
            <a:noAutofit/>
          </a:bodyPr>
          <a:lstStyle/>
          <a:p>
            <a:pPr marL="0" indent="-457200">
              <a:lnSpc>
                <a:spcPct val="100000"/>
              </a:lnSpc>
              <a:buNone/>
            </a:pPr>
            <a:r>
              <a:rPr lang="en-US" u="sng" dirty="0"/>
              <a:t>What About You?: A Workbook for Those Who Work with Others</a:t>
            </a:r>
            <a:r>
              <a:rPr lang="en-US" dirty="0"/>
              <a:t>. Lots to read and think  </a:t>
            </a:r>
            <a:br>
              <a:rPr lang="en-US" dirty="0"/>
            </a:br>
            <a:r>
              <a:rPr lang="en-US" dirty="0"/>
              <a:t>     about and do around self-care. Online </a:t>
            </a:r>
            <a:r>
              <a:rPr lang="en-US" dirty="0">
                <a:solidFill>
                  <a:schemeClr val="accent1"/>
                </a:solidFill>
                <a:hlinkClick r:id="rId3">
                  <a:extLst>
                    <a:ext uri="{A12FA001-AC4F-418D-AE19-62706E023703}">
                      <ahyp:hlinkClr xmlns:ahyp="http://schemas.microsoft.com/office/drawing/2018/hyperlinkcolor" val="tx"/>
                    </a:ext>
                  </a:extLst>
                </a:hlinkClick>
              </a:rPr>
              <a:t>here</a:t>
            </a:r>
            <a:r>
              <a:rPr lang="en-US" dirty="0"/>
              <a:t>.</a:t>
            </a:r>
          </a:p>
          <a:p>
            <a:pPr marL="0" indent="-457200">
              <a:lnSpc>
                <a:spcPct val="100000"/>
              </a:lnSpc>
              <a:buNone/>
            </a:pPr>
            <a:r>
              <a:rPr lang="en-US" u="sng" dirty="0"/>
              <a:t>The Body Keeps the Score</a:t>
            </a:r>
            <a:r>
              <a:rPr lang="en-US" dirty="0"/>
              <a:t> by Bessel van der Kolk. Best all-around book about trauma </a:t>
            </a:r>
            <a:br>
              <a:rPr lang="en-US" dirty="0"/>
            </a:br>
            <a:r>
              <a:rPr lang="en-US" dirty="0"/>
              <a:t>     including body-mind connection and trauma treatment overview.</a:t>
            </a:r>
          </a:p>
          <a:p>
            <a:pPr marL="0" indent="-457200">
              <a:lnSpc>
                <a:spcPct val="100000"/>
              </a:lnSpc>
              <a:buNone/>
            </a:pPr>
            <a:r>
              <a:rPr lang="en-US" u="sng" dirty="0"/>
              <a:t>Buddha’s Brain</a:t>
            </a:r>
            <a:r>
              <a:rPr lang="en-US" dirty="0"/>
              <a:t> by Rick Hanson. Connects neurobiology and mindfulness in a gentle, </a:t>
            </a:r>
            <a:br>
              <a:rPr lang="en-US" dirty="0"/>
            </a:br>
            <a:r>
              <a:rPr lang="en-US" dirty="0"/>
              <a:t>     practical way. </a:t>
            </a:r>
          </a:p>
          <a:p>
            <a:pPr marL="0" indent="-457200">
              <a:lnSpc>
                <a:spcPct val="100000"/>
              </a:lnSpc>
              <a:buNone/>
            </a:pPr>
            <a:r>
              <a:rPr lang="en-US" u="sng" dirty="0"/>
              <a:t>Growing Up Again: Parenting Ourselves, Parenting Our Children</a:t>
            </a:r>
            <a:r>
              <a:rPr lang="en-US" dirty="0"/>
              <a:t> by Jean Clarke &amp; Connie </a:t>
            </a:r>
            <a:br>
              <a:rPr lang="en-US" dirty="0"/>
            </a:br>
            <a:r>
              <a:rPr lang="en-US" dirty="0"/>
              <a:t>     Dawson. How to overcome any parenting you may have missed while becoming a more </a:t>
            </a:r>
            <a:br>
              <a:rPr lang="en-US" dirty="0"/>
            </a:br>
            <a:r>
              <a:rPr lang="en-US" dirty="0"/>
              <a:t>     grounded parent.</a:t>
            </a:r>
          </a:p>
          <a:p>
            <a:pPr marL="0" indent="0">
              <a:lnSpc>
                <a:spcPct val="100000"/>
              </a:lnSpc>
              <a:buNone/>
            </a:pPr>
            <a:r>
              <a:rPr lang="en-US" dirty="0"/>
              <a:t>Recommended online resources: </a:t>
            </a:r>
          </a:p>
          <a:p>
            <a:pPr marL="274320" lvl="1" indent="0">
              <a:lnSpc>
                <a:spcPct val="100000"/>
              </a:lnSpc>
              <a:buNone/>
            </a:pPr>
            <a:r>
              <a:rPr lang="en-US" sz="2000" dirty="0"/>
              <a:t>National Center for PTSD at </a:t>
            </a:r>
            <a:r>
              <a:rPr lang="en-US" sz="2000" dirty="0" err="1">
                <a:solidFill>
                  <a:schemeClr val="accent1"/>
                </a:solidFill>
                <a:hlinkClick r:id="rId4">
                  <a:extLst>
                    <a:ext uri="{A12FA001-AC4F-418D-AE19-62706E023703}">
                      <ahyp:hlinkClr xmlns:ahyp="http://schemas.microsoft.com/office/drawing/2018/hyperlinkcolor" val="tx"/>
                    </a:ext>
                  </a:extLst>
                </a:hlinkClick>
              </a:rPr>
              <a:t>www.ptsd.va.gov</a:t>
            </a:r>
            <a:r>
              <a:rPr lang="en-US" sz="2000" dirty="0">
                <a:solidFill>
                  <a:schemeClr val="accent1"/>
                </a:solidFill>
                <a:hlinkClick r:id="rId4">
                  <a:extLst>
                    <a:ext uri="{A12FA001-AC4F-418D-AE19-62706E023703}">
                      <ahyp:hlinkClr xmlns:ahyp="http://schemas.microsoft.com/office/drawing/2018/hyperlinkcolor" val="tx"/>
                    </a:ext>
                  </a:extLst>
                </a:hlinkClick>
              </a:rPr>
              <a:t> </a:t>
            </a:r>
            <a:endParaRPr lang="en-US" sz="2000" dirty="0">
              <a:solidFill>
                <a:schemeClr val="accent1"/>
              </a:solidFill>
            </a:endParaRPr>
          </a:p>
          <a:p>
            <a:pPr marL="274320" lvl="1" indent="0">
              <a:lnSpc>
                <a:spcPct val="100000"/>
              </a:lnSpc>
              <a:buNone/>
            </a:pPr>
            <a:r>
              <a:rPr lang="en-US" sz="2000" dirty="0"/>
              <a:t>National Child Trauma Stress Network at </a:t>
            </a:r>
            <a:r>
              <a:rPr lang="en-US" sz="2000" dirty="0" err="1">
                <a:solidFill>
                  <a:schemeClr val="accent1"/>
                </a:solidFill>
                <a:hlinkClick r:id="rId5">
                  <a:extLst>
                    <a:ext uri="{A12FA001-AC4F-418D-AE19-62706E023703}">
                      <ahyp:hlinkClr xmlns:ahyp="http://schemas.microsoft.com/office/drawing/2018/hyperlinkcolor" val="tx"/>
                    </a:ext>
                  </a:extLst>
                </a:hlinkClick>
              </a:rPr>
              <a:t>www.nctsn.org</a:t>
            </a:r>
            <a:r>
              <a:rPr lang="en-US" sz="2000" dirty="0">
                <a:solidFill>
                  <a:schemeClr val="accent1"/>
                </a:solidFill>
                <a:hlinkClick r:id="rId5">
                  <a:extLst>
                    <a:ext uri="{A12FA001-AC4F-418D-AE19-62706E023703}">
                      <ahyp:hlinkClr xmlns:ahyp="http://schemas.microsoft.com/office/drawing/2018/hyperlinkcolor" val="tx"/>
                    </a:ext>
                  </a:extLst>
                </a:hlinkClick>
              </a:rPr>
              <a:t> </a:t>
            </a:r>
            <a:endParaRPr lang="en-US" sz="2000" dirty="0">
              <a:solidFill>
                <a:schemeClr val="accent1"/>
              </a:solidFill>
            </a:endParaRPr>
          </a:p>
          <a:p>
            <a:pPr marL="274320" lvl="1" indent="0">
              <a:lnSpc>
                <a:spcPct val="100000"/>
              </a:lnSpc>
              <a:buNone/>
            </a:pPr>
            <a:endParaRPr lang="en-US" sz="2000" dirty="0"/>
          </a:p>
          <a:p>
            <a:pPr marL="0" indent="0">
              <a:lnSpc>
                <a:spcPct val="124000"/>
              </a:lnSpc>
              <a:buNone/>
            </a:pPr>
            <a:endParaRPr lang="en-US" sz="2200" dirty="0"/>
          </a:p>
          <a:p>
            <a:pPr marL="0" indent="0">
              <a:lnSpc>
                <a:spcPct val="124000"/>
              </a:lnSpc>
              <a:buNone/>
            </a:pPr>
            <a:endParaRPr lang="en-US" sz="2200" dirty="0"/>
          </a:p>
        </p:txBody>
      </p:sp>
    </p:spTree>
    <p:extLst>
      <p:ext uri="{BB962C8B-B14F-4D97-AF65-F5344CB8AC3E}">
        <p14:creationId xmlns:p14="http://schemas.microsoft.com/office/powerpoint/2010/main" val="53493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Not just PTSD</a:t>
            </a:r>
          </a:p>
        </p:txBody>
      </p:sp>
      <p:sp>
        <p:nvSpPr>
          <p:cNvPr id="2" name="Content Placeholder 1"/>
          <p:cNvSpPr>
            <a:spLocks noGrp="1"/>
          </p:cNvSpPr>
          <p:nvPr>
            <p:ph idx="1"/>
          </p:nvPr>
        </p:nvSpPr>
        <p:spPr>
          <a:xfrm>
            <a:off x="609600" y="1984248"/>
            <a:ext cx="10972800" cy="4389120"/>
          </a:xfrm>
        </p:spPr>
        <p:txBody>
          <a:bodyPr>
            <a:normAutofit/>
          </a:bodyPr>
          <a:lstStyle/>
          <a:p>
            <a:r>
              <a:rPr lang="en-US" sz="2200" dirty="0"/>
              <a:t>In the DSM-5, there are several diagnoses for trauma. The </a:t>
            </a:r>
            <a:r>
              <a:rPr lang="en-US" sz="2200" dirty="0">
                <a:solidFill>
                  <a:schemeClr val="accent2"/>
                </a:solidFill>
              </a:rPr>
              <a:t>PTSD</a:t>
            </a:r>
            <a:r>
              <a:rPr lang="en-US" sz="2200" dirty="0"/>
              <a:t> criteria include </a:t>
            </a:r>
          </a:p>
          <a:p>
            <a:pPr marL="0" indent="0">
              <a:buNone/>
            </a:pPr>
            <a:endParaRPr lang="en-US" sz="500" dirty="0"/>
          </a:p>
          <a:p>
            <a:pPr marL="274320" lvl="1" indent="0">
              <a:buNone/>
            </a:pPr>
            <a:r>
              <a:rPr lang="en-US" sz="2000" dirty="0"/>
              <a:t>A.         a life-threatening or sexual assault event that is experienced directly, and</a:t>
            </a:r>
          </a:p>
          <a:p>
            <a:pPr marL="274320" lvl="1" indent="0">
              <a:buNone/>
            </a:pPr>
            <a:r>
              <a:rPr lang="en-US" sz="2000" dirty="0"/>
              <a:t>B. – E.  symptoms of mood, avoidance, mind/body disturbance, reaction to triggers, and</a:t>
            </a:r>
          </a:p>
          <a:p>
            <a:pPr marL="274320" lvl="1" indent="0">
              <a:buNone/>
            </a:pPr>
            <a:r>
              <a:rPr lang="en-US" sz="2000" dirty="0"/>
              <a:t>F. – G.  symptoms that occurred after the event and lasted at least one month.</a:t>
            </a:r>
          </a:p>
          <a:p>
            <a:pPr lvl="1"/>
            <a:endParaRPr lang="en-US" sz="500" dirty="0"/>
          </a:p>
          <a:p>
            <a:r>
              <a:rPr lang="en-US" sz="2200" dirty="0"/>
              <a:t>If the event occurred between 3 days and 1 month ago, </a:t>
            </a:r>
            <a:r>
              <a:rPr lang="en-US" sz="2200" dirty="0">
                <a:solidFill>
                  <a:schemeClr val="accent2"/>
                </a:solidFill>
              </a:rPr>
              <a:t>Acute Stress Disorder </a:t>
            </a:r>
            <a:r>
              <a:rPr lang="en-US" sz="2200" dirty="0"/>
              <a:t>applies.</a:t>
            </a:r>
          </a:p>
          <a:p>
            <a:endParaRPr lang="en-US" sz="500" dirty="0"/>
          </a:p>
          <a:p>
            <a:r>
              <a:rPr lang="en-US" sz="2200" dirty="0"/>
              <a:t>If the event was not life-threatening or sexual assault, or if the client has some but not all of the symptoms, </a:t>
            </a:r>
            <a:r>
              <a:rPr lang="en-US" sz="2200" dirty="0">
                <a:solidFill>
                  <a:schemeClr val="accent2"/>
                </a:solidFill>
              </a:rPr>
              <a:t>Adjustment Disorder </a:t>
            </a:r>
            <a:r>
              <a:rPr lang="en-US" sz="2200" dirty="0"/>
              <a:t>applies.</a:t>
            </a:r>
          </a:p>
          <a:p>
            <a:endParaRPr lang="en-US" sz="500" dirty="0"/>
          </a:p>
          <a:p>
            <a:pPr lvl="1">
              <a:buFont typeface="Arial" panose="020B0604020202020204" pitchFamily="34" charset="0"/>
              <a:buChar char="•"/>
            </a:pPr>
            <a:r>
              <a:rPr lang="en-US" sz="2000" dirty="0"/>
              <a:t>Any event might qualify, unlike PTSD, as long as it is an “identifiable stressor.”</a:t>
            </a:r>
            <a:endParaRPr lang="en-US" dirty="0"/>
          </a:p>
        </p:txBody>
      </p:sp>
    </p:spTree>
    <p:extLst>
      <p:ext uri="{BB962C8B-B14F-4D97-AF65-F5344CB8AC3E}">
        <p14:creationId xmlns:p14="http://schemas.microsoft.com/office/powerpoint/2010/main" val="25172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first…</a:t>
            </a:r>
          </a:p>
        </p:txBody>
      </p:sp>
      <p:sp>
        <p:nvSpPr>
          <p:cNvPr id="2" name="Content Placeholder 1"/>
          <p:cNvSpPr>
            <a:spLocks noGrp="1"/>
          </p:cNvSpPr>
          <p:nvPr>
            <p:ph idx="1"/>
          </p:nvPr>
        </p:nvSpPr>
        <p:spPr>
          <a:xfrm>
            <a:off x="609600" y="1793507"/>
            <a:ext cx="10972800" cy="4389120"/>
          </a:xfrm>
        </p:spPr>
        <p:txBody>
          <a:bodyPr>
            <a:normAutofit/>
          </a:bodyPr>
          <a:lstStyle/>
          <a:p>
            <a:endParaRPr lang="en-US" dirty="0"/>
          </a:p>
          <a:p>
            <a:r>
              <a:rPr lang="en-US" sz="2200" dirty="0"/>
              <a:t>I acknowledge that I have the privileges of a white, cis-gender, able-bodied person. These privileges, and others, influence how I experience my work and my world. </a:t>
            </a:r>
            <a:endParaRPr lang="en-US" sz="2000" dirty="0"/>
          </a:p>
          <a:p>
            <a:r>
              <a:rPr lang="en-US" sz="2200" dirty="0"/>
              <a:t>Social workers know things in three ways:  through research or evidence-base, practice wisdom, and opinions. I will share all three and tell you which I am using. </a:t>
            </a:r>
          </a:p>
          <a:p>
            <a:r>
              <a:rPr lang="en-US" sz="2200" dirty="0"/>
              <a:t>I’ve used burnt orange text to highlight key points of this presentation. </a:t>
            </a:r>
          </a:p>
          <a:p>
            <a:r>
              <a:rPr lang="en-US" sz="2200" dirty="0">
                <a:solidFill>
                  <a:schemeClr val="accent1"/>
                </a:solidFill>
              </a:rPr>
              <a:t>Remember to practice self-care in this session.</a:t>
            </a:r>
            <a:endParaRPr lang="en-US" sz="2200" dirty="0"/>
          </a:p>
        </p:txBody>
      </p:sp>
    </p:spTree>
    <p:extLst>
      <p:ext uri="{BB962C8B-B14F-4D97-AF65-F5344CB8AC3E}">
        <p14:creationId xmlns:p14="http://schemas.microsoft.com/office/powerpoint/2010/main" val="334846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295078"/>
          </a:xfrm>
        </p:spPr>
        <p:txBody>
          <a:bodyPr>
            <a:normAutofit/>
          </a:bodyPr>
          <a:lstStyle/>
          <a:p>
            <a:r>
              <a:rPr lang="en-US" sz="5600" b="1"/>
              <a:t>Burnout &amp; secondary trauma</a:t>
            </a:r>
          </a:p>
        </p:txBody>
      </p:sp>
      <p:sp>
        <p:nvSpPr>
          <p:cNvPr id="2" name="Content Placeholder 1"/>
          <p:cNvSpPr>
            <a:spLocks noGrp="1"/>
          </p:cNvSpPr>
          <p:nvPr>
            <p:ph idx="1"/>
          </p:nvPr>
        </p:nvSpPr>
        <p:spPr>
          <a:xfrm>
            <a:off x="609600" y="1779711"/>
            <a:ext cx="10972800" cy="4474705"/>
          </a:xfrm>
        </p:spPr>
        <p:txBody>
          <a:bodyPr>
            <a:noAutofit/>
          </a:bodyPr>
          <a:lstStyle/>
          <a:p>
            <a:r>
              <a:rPr lang="en-US" sz="2200" dirty="0"/>
              <a:t>Our best work happens when we connect with our clients. But connecting to folks with trauma is often difficult, disturbing, and/or triggering to us. </a:t>
            </a:r>
          </a:p>
          <a:p>
            <a:r>
              <a:rPr lang="en-US" sz="2200" dirty="0"/>
              <a:t>Results of job stress without good self-care: burnout and secondary trauma. Results with good self-care: a sustainable </a:t>
            </a:r>
            <a:br>
              <a:rPr lang="en-US" sz="2200" dirty="0"/>
            </a:br>
            <a:r>
              <a:rPr lang="en-US" sz="2200" dirty="0"/>
              <a:t>career.</a:t>
            </a:r>
          </a:p>
          <a:p>
            <a:r>
              <a:rPr lang="en-US" sz="2200" dirty="0">
                <a:solidFill>
                  <a:schemeClr val="accent1"/>
                </a:solidFill>
              </a:rPr>
              <a:t>Burnout</a:t>
            </a:r>
            <a:r>
              <a:rPr lang="en-US" sz="2200" dirty="0"/>
              <a:t> leaves us feeling overwhelmed,</a:t>
            </a:r>
            <a:br>
              <a:rPr lang="en-US" sz="2200" dirty="0"/>
            </a:br>
            <a:r>
              <a:rPr lang="en-US" sz="2200" dirty="0"/>
              <a:t>exhausted, numb, and uncaring.</a:t>
            </a:r>
          </a:p>
          <a:p>
            <a:r>
              <a:rPr lang="en-US" sz="2200" dirty="0">
                <a:solidFill>
                  <a:schemeClr val="accent1"/>
                </a:solidFill>
              </a:rPr>
              <a:t>Secondary trauma </a:t>
            </a:r>
            <a:r>
              <a:rPr lang="en-US" sz="2200" dirty="0"/>
              <a:t>is when other people’s</a:t>
            </a:r>
            <a:br>
              <a:rPr lang="en-US" sz="2200" dirty="0"/>
            </a:br>
            <a:r>
              <a:rPr lang="en-US" sz="2200" dirty="0"/>
              <a:t>trauma “gets” on us. It leaves us feeling</a:t>
            </a:r>
            <a:br>
              <a:rPr lang="en-US" sz="2200" dirty="0"/>
            </a:br>
            <a:r>
              <a:rPr lang="en-US" sz="2200" dirty="0"/>
              <a:t>their trauma, so we might get angry,</a:t>
            </a:r>
            <a:br>
              <a:rPr lang="en-US" sz="2200" dirty="0"/>
            </a:br>
            <a:r>
              <a:rPr lang="en-US" sz="2200" dirty="0"/>
              <a:t>anxious, obsessed, craving, or </a:t>
            </a:r>
            <a:br>
              <a:rPr lang="en-US" sz="2200" dirty="0"/>
            </a:br>
            <a:r>
              <a:rPr lang="en-US" sz="2200" dirty="0"/>
              <a:t>dysregulated.</a:t>
            </a:r>
            <a:br>
              <a:rPr lang="en-US" sz="2200" dirty="0"/>
            </a:br>
            <a:endParaRPr lang="en-US" sz="2200" dirty="0"/>
          </a:p>
        </p:txBody>
      </p:sp>
      <p:pic>
        <p:nvPicPr>
          <p:cNvPr id="5" name="Picture 4">
            <a:extLst>
              <a:ext uri="{FF2B5EF4-FFF2-40B4-BE49-F238E27FC236}">
                <a16:creationId xmlns:a16="http://schemas.microsoft.com/office/drawing/2014/main" id="{E98DFE70-5F3D-A34D-9746-F916CD522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0241" y="3212432"/>
            <a:ext cx="4577600" cy="3041984"/>
          </a:xfrm>
          <a:prstGeom prst="rect">
            <a:avLst/>
          </a:prstGeom>
          <a:ln w="38100" cap="rnd">
            <a:solidFill>
              <a:schemeClr val="accent2"/>
            </a:solidFill>
          </a:ln>
        </p:spPr>
      </p:pic>
    </p:spTree>
    <p:extLst>
      <p:ext uri="{BB962C8B-B14F-4D97-AF65-F5344CB8AC3E}">
        <p14:creationId xmlns:p14="http://schemas.microsoft.com/office/powerpoint/2010/main" val="125578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295078"/>
          </a:xfrm>
        </p:spPr>
        <p:txBody>
          <a:bodyPr>
            <a:normAutofit/>
          </a:bodyPr>
          <a:lstStyle/>
          <a:p>
            <a:r>
              <a:rPr lang="en-US" sz="5600" b="1"/>
              <a:t>Self-Care</a:t>
            </a:r>
          </a:p>
        </p:txBody>
      </p:sp>
      <p:sp>
        <p:nvSpPr>
          <p:cNvPr id="2" name="Content Placeholder 1"/>
          <p:cNvSpPr>
            <a:spLocks noGrp="1"/>
          </p:cNvSpPr>
          <p:nvPr>
            <p:ph idx="1"/>
          </p:nvPr>
        </p:nvSpPr>
        <p:spPr>
          <a:xfrm>
            <a:off x="609600" y="1672802"/>
            <a:ext cx="10972800" cy="1839789"/>
          </a:xfrm>
        </p:spPr>
        <p:txBody>
          <a:bodyPr>
            <a:noAutofit/>
          </a:bodyPr>
          <a:lstStyle/>
          <a:p>
            <a:r>
              <a:rPr lang="en-US" sz="2200" dirty="0"/>
              <a:t>To regulate yourself, use kind self-awareness, emotionally attune with helpful others, and heal your own traumas. </a:t>
            </a:r>
            <a:r>
              <a:rPr lang="en-US" sz="2200" dirty="0">
                <a:solidFill>
                  <a:schemeClr val="accent1"/>
                </a:solidFill>
              </a:rPr>
              <a:t>Self-care skills are essential for us</a:t>
            </a:r>
            <a:r>
              <a:rPr lang="en-US" sz="2200" dirty="0"/>
              <a:t> and they also are useful to teach to others, especially those with trauma. </a:t>
            </a:r>
          </a:p>
          <a:p>
            <a:r>
              <a:rPr lang="en-US" sz="2200" dirty="0"/>
              <a:t>However, </a:t>
            </a:r>
            <a:r>
              <a:rPr lang="en-US" sz="2200" dirty="0">
                <a:solidFill>
                  <a:schemeClr val="accent1"/>
                </a:solidFill>
              </a:rPr>
              <a:t>don’t traumatize other people</a:t>
            </a:r>
            <a:r>
              <a:rPr lang="en-US" sz="2200" dirty="0"/>
              <a:t>. Use “Put your shields up” or a similar signal and teach others to use it. </a:t>
            </a:r>
          </a:p>
        </p:txBody>
      </p:sp>
      <p:pic>
        <p:nvPicPr>
          <p:cNvPr id="5" name="Picture 4" descr="A picture containing tree, outdoor, person, grass&#10;&#10;Description automatically generated">
            <a:extLst>
              <a:ext uri="{FF2B5EF4-FFF2-40B4-BE49-F238E27FC236}">
                <a16:creationId xmlns:a16="http://schemas.microsoft.com/office/drawing/2014/main" id="{EAFDF389-9B1F-0E45-AD9B-5961B5F60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759200"/>
            <a:ext cx="5193248" cy="2717800"/>
          </a:xfrm>
          <a:prstGeom prst="rect">
            <a:avLst/>
          </a:prstGeom>
          <a:ln w="38100">
            <a:solidFill>
              <a:schemeClr val="accent2"/>
            </a:solidFill>
          </a:ln>
        </p:spPr>
      </p:pic>
      <p:sp>
        <p:nvSpPr>
          <p:cNvPr id="6" name="Rectangle 5">
            <a:extLst>
              <a:ext uri="{FF2B5EF4-FFF2-40B4-BE49-F238E27FC236}">
                <a16:creationId xmlns:a16="http://schemas.microsoft.com/office/drawing/2014/main" id="{EA9949D9-06A5-474B-B35D-FE9B0E9E927D}"/>
              </a:ext>
            </a:extLst>
          </p:cNvPr>
          <p:cNvSpPr/>
          <p:nvPr/>
        </p:nvSpPr>
        <p:spPr>
          <a:xfrm>
            <a:off x="5981700" y="3429000"/>
            <a:ext cx="5600700" cy="2462213"/>
          </a:xfrm>
          <a:prstGeom prst="rect">
            <a:avLst/>
          </a:prstGeom>
        </p:spPr>
        <p:txBody>
          <a:bodyPr wrap="square">
            <a:spAutoFit/>
          </a:bodyPr>
          <a:lstStyle/>
          <a:p>
            <a:pPr marL="285750" indent="-285750">
              <a:buClr>
                <a:schemeClr val="accent2"/>
              </a:buClr>
              <a:buFont typeface="Wingdings" pitchFamily="2" charset="2"/>
              <a:buChar char="§"/>
            </a:pPr>
            <a:r>
              <a:rPr lang="en-US" sz="2200" dirty="0"/>
              <a:t>Organizationally, teach and support self-care by: allowing folks to “step out” to regulate, making it okay to admit struggles, and offering solutions such as yoga, organized games at lunch, a walking trail or group, a “de-stress” space, or a mental health day off.</a:t>
            </a:r>
          </a:p>
        </p:txBody>
      </p:sp>
    </p:spTree>
    <p:extLst>
      <p:ext uri="{BB962C8B-B14F-4D97-AF65-F5344CB8AC3E}">
        <p14:creationId xmlns:p14="http://schemas.microsoft.com/office/powerpoint/2010/main" val="20885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a:t>Trauma is …</a:t>
            </a:r>
          </a:p>
        </p:txBody>
      </p:sp>
      <p:sp>
        <p:nvSpPr>
          <p:cNvPr id="2" name="Content Placeholder 1"/>
          <p:cNvSpPr>
            <a:spLocks noGrp="1"/>
          </p:cNvSpPr>
          <p:nvPr>
            <p:ph idx="1"/>
          </p:nvPr>
        </p:nvSpPr>
        <p:spPr>
          <a:xfrm>
            <a:off x="609600" y="1984248"/>
            <a:ext cx="10972800" cy="4389120"/>
          </a:xfrm>
        </p:spPr>
        <p:txBody>
          <a:bodyPr>
            <a:normAutofit/>
          </a:bodyPr>
          <a:lstStyle/>
          <a:p>
            <a:pPr marL="0" indent="0">
              <a:buNone/>
            </a:pPr>
            <a:r>
              <a:rPr lang="en-US" sz="2200" dirty="0">
                <a:solidFill>
                  <a:schemeClr val="accent1"/>
                </a:solidFill>
              </a:rPr>
              <a:t>…a normal, healthy response to an abnormal, unhealthy situation. </a:t>
            </a:r>
            <a:r>
              <a:rPr lang="en-US" sz="1800" dirty="0"/>
              <a:t>--Francine Shapiro</a:t>
            </a:r>
          </a:p>
          <a:p>
            <a:pPr marL="0" indent="0">
              <a:buNone/>
            </a:pPr>
            <a:r>
              <a:rPr lang="en-US" sz="2200" dirty="0"/>
              <a:t>…the result of something bad that happened to you; not something that’s “bad” or “weak” or “crazy” or “ill” or “broken” about you.</a:t>
            </a:r>
          </a:p>
          <a:p>
            <a:pPr marL="0" indent="0">
              <a:buNone/>
            </a:pPr>
            <a:r>
              <a:rPr lang="en-US" sz="2200" dirty="0"/>
              <a:t>…your body and mind’s best efforts to cope with a psychic wound you received.</a:t>
            </a:r>
          </a:p>
          <a:p>
            <a:pPr marL="0" indent="0">
              <a:buNone/>
            </a:pPr>
            <a:r>
              <a:rPr lang="en-US" sz="2200" dirty="0"/>
              <a:t>…</a:t>
            </a:r>
            <a:r>
              <a:rPr lang="en-US" sz="2200" dirty="0">
                <a:solidFill>
                  <a:schemeClr val="accent1"/>
                </a:solidFill>
              </a:rPr>
              <a:t>not what happens to us but what we hold inside </a:t>
            </a:r>
            <a:r>
              <a:rPr lang="en-US" sz="2200" dirty="0"/>
              <a:t>in the absence of an empathetic witness. </a:t>
            </a:r>
            <a:r>
              <a:rPr lang="en-US" sz="1800" dirty="0"/>
              <a:t>--Peter Levine</a:t>
            </a:r>
          </a:p>
          <a:p>
            <a:pPr marL="0" indent="0">
              <a:buNone/>
            </a:pPr>
            <a:r>
              <a:rPr lang="en-US" sz="2200" dirty="0"/>
              <a:t>…a severe disruption in our ability to connect with ourselves, with others, and with the world.</a:t>
            </a:r>
          </a:p>
          <a:p>
            <a:pPr marL="0" indent="0">
              <a:buNone/>
            </a:pPr>
            <a:r>
              <a:rPr lang="en-US" sz="2200" dirty="0"/>
              <a:t>…anything—any event, situation, person—that prevents you from becoming who you truly are. </a:t>
            </a:r>
            <a:r>
              <a:rPr lang="en-US" sz="1800" dirty="0"/>
              <a:t>--SAFE Alliance, Austin, TX</a:t>
            </a:r>
          </a:p>
          <a:p>
            <a:endParaRPr lang="en-US" sz="2200" b="1" dirty="0"/>
          </a:p>
        </p:txBody>
      </p:sp>
    </p:spTree>
    <p:extLst>
      <p:ext uri="{BB962C8B-B14F-4D97-AF65-F5344CB8AC3E}">
        <p14:creationId xmlns:p14="http://schemas.microsoft.com/office/powerpoint/2010/main" val="72370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a:t>Types of trauma</a:t>
            </a:r>
          </a:p>
        </p:txBody>
      </p:sp>
      <p:sp>
        <p:nvSpPr>
          <p:cNvPr id="2" name="Content Placeholder 1"/>
          <p:cNvSpPr>
            <a:spLocks noGrp="1"/>
          </p:cNvSpPr>
          <p:nvPr>
            <p:ph idx="1"/>
          </p:nvPr>
        </p:nvSpPr>
        <p:spPr>
          <a:xfrm>
            <a:off x="694944" y="4300726"/>
            <a:ext cx="10266948" cy="1828800"/>
          </a:xfrm>
          <a:custGeom>
            <a:avLst/>
            <a:gdLst>
              <a:gd name="connsiteX0" fmla="*/ 0 w 10266948"/>
              <a:gd name="connsiteY0" fmla="*/ 0 h 1828800"/>
              <a:gd name="connsiteX1" fmla="*/ 376455 w 10266948"/>
              <a:gd name="connsiteY1" fmla="*/ 0 h 1828800"/>
              <a:gd name="connsiteX2" fmla="*/ 1163587 w 10266948"/>
              <a:gd name="connsiteY2" fmla="*/ 0 h 1828800"/>
              <a:gd name="connsiteX3" fmla="*/ 1540042 w 10266948"/>
              <a:gd name="connsiteY3" fmla="*/ 0 h 1828800"/>
              <a:gd name="connsiteX4" fmla="*/ 1916497 w 10266948"/>
              <a:gd name="connsiteY4" fmla="*/ 0 h 1828800"/>
              <a:gd name="connsiteX5" fmla="*/ 2806299 w 10266948"/>
              <a:gd name="connsiteY5" fmla="*/ 0 h 1828800"/>
              <a:gd name="connsiteX6" fmla="*/ 3490762 w 10266948"/>
              <a:gd name="connsiteY6" fmla="*/ 0 h 1828800"/>
              <a:gd name="connsiteX7" fmla="*/ 3867217 w 10266948"/>
              <a:gd name="connsiteY7" fmla="*/ 0 h 1828800"/>
              <a:gd name="connsiteX8" fmla="*/ 4551680 w 10266948"/>
              <a:gd name="connsiteY8" fmla="*/ 0 h 1828800"/>
              <a:gd name="connsiteX9" fmla="*/ 5441482 w 10266948"/>
              <a:gd name="connsiteY9" fmla="*/ 0 h 1828800"/>
              <a:gd name="connsiteX10" fmla="*/ 6023276 w 10266948"/>
              <a:gd name="connsiteY10" fmla="*/ 0 h 1828800"/>
              <a:gd name="connsiteX11" fmla="*/ 6605070 w 10266948"/>
              <a:gd name="connsiteY11" fmla="*/ 0 h 1828800"/>
              <a:gd name="connsiteX12" fmla="*/ 7289533 w 10266948"/>
              <a:gd name="connsiteY12" fmla="*/ 0 h 1828800"/>
              <a:gd name="connsiteX13" fmla="*/ 8076666 w 10266948"/>
              <a:gd name="connsiteY13" fmla="*/ 0 h 1828800"/>
              <a:gd name="connsiteX14" fmla="*/ 8863798 w 10266948"/>
              <a:gd name="connsiteY14" fmla="*/ 0 h 1828800"/>
              <a:gd name="connsiteX15" fmla="*/ 9650931 w 10266948"/>
              <a:gd name="connsiteY15" fmla="*/ 0 h 1828800"/>
              <a:gd name="connsiteX16" fmla="*/ 10266948 w 10266948"/>
              <a:gd name="connsiteY16" fmla="*/ 0 h 1828800"/>
              <a:gd name="connsiteX17" fmla="*/ 10266948 w 10266948"/>
              <a:gd name="connsiteY17" fmla="*/ 609600 h 1828800"/>
              <a:gd name="connsiteX18" fmla="*/ 10266948 w 10266948"/>
              <a:gd name="connsiteY18" fmla="*/ 1219200 h 1828800"/>
              <a:gd name="connsiteX19" fmla="*/ 10266948 w 10266948"/>
              <a:gd name="connsiteY19" fmla="*/ 1828800 h 1828800"/>
              <a:gd name="connsiteX20" fmla="*/ 9377146 w 10266948"/>
              <a:gd name="connsiteY20" fmla="*/ 1828800 h 1828800"/>
              <a:gd name="connsiteX21" fmla="*/ 8692683 w 10266948"/>
              <a:gd name="connsiteY21" fmla="*/ 1828800 h 1828800"/>
              <a:gd name="connsiteX22" fmla="*/ 8110889 w 10266948"/>
              <a:gd name="connsiteY22" fmla="*/ 1828800 h 1828800"/>
              <a:gd name="connsiteX23" fmla="*/ 7529095 w 10266948"/>
              <a:gd name="connsiteY23" fmla="*/ 1828800 h 1828800"/>
              <a:gd name="connsiteX24" fmla="*/ 6947301 w 10266948"/>
              <a:gd name="connsiteY24" fmla="*/ 1828800 h 1828800"/>
              <a:gd name="connsiteX25" fmla="*/ 6365508 w 10266948"/>
              <a:gd name="connsiteY25" fmla="*/ 1828800 h 1828800"/>
              <a:gd name="connsiteX26" fmla="*/ 5578375 w 10266948"/>
              <a:gd name="connsiteY26" fmla="*/ 1828800 h 1828800"/>
              <a:gd name="connsiteX27" fmla="*/ 4893912 w 10266948"/>
              <a:gd name="connsiteY27" fmla="*/ 1828800 h 1828800"/>
              <a:gd name="connsiteX28" fmla="*/ 4517457 w 10266948"/>
              <a:gd name="connsiteY28" fmla="*/ 1828800 h 1828800"/>
              <a:gd name="connsiteX29" fmla="*/ 3935663 w 10266948"/>
              <a:gd name="connsiteY29" fmla="*/ 1828800 h 1828800"/>
              <a:gd name="connsiteX30" fmla="*/ 3148531 w 10266948"/>
              <a:gd name="connsiteY30" fmla="*/ 1828800 h 1828800"/>
              <a:gd name="connsiteX31" fmla="*/ 2669406 w 10266948"/>
              <a:gd name="connsiteY31" fmla="*/ 1828800 h 1828800"/>
              <a:gd name="connsiteX32" fmla="*/ 1779604 w 10266948"/>
              <a:gd name="connsiteY32" fmla="*/ 1828800 h 1828800"/>
              <a:gd name="connsiteX33" fmla="*/ 889802 w 10266948"/>
              <a:gd name="connsiteY33" fmla="*/ 1828800 h 1828800"/>
              <a:gd name="connsiteX34" fmla="*/ 0 w 10266948"/>
              <a:gd name="connsiteY34" fmla="*/ 1828800 h 1828800"/>
              <a:gd name="connsiteX35" fmla="*/ 0 w 10266948"/>
              <a:gd name="connsiteY35" fmla="*/ 1182624 h 1828800"/>
              <a:gd name="connsiteX36" fmla="*/ 0 w 10266948"/>
              <a:gd name="connsiteY36" fmla="*/ 573024 h 1828800"/>
              <a:gd name="connsiteX37" fmla="*/ 0 w 10266948"/>
              <a:gd name="connsiteY3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66948" h="1828800" fill="none" extrusionOk="0">
                <a:moveTo>
                  <a:pt x="0" y="0"/>
                </a:moveTo>
                <a:cubicBezTo>
                  <a:pt x="167520" y="10193"/>
                  <a:pt x="200901" y="757"/>
                  <a:pt x="376455" y="0"/>
                </a:cubicBezTo>
                <a:cubicBezTo>
                  <a:pt x="552010" y="-757"/>
                  <a:pt x="954726" y="-23693"/>
                  <a:pt x="1163587" y="0"/>
                </a:cubicBezTo>
                <a:cubicBezTo>
                  <a:pt x="1372448" y="23693"/>
                  <a:pt x="1360488" y="8346"/>
                  <a:pt x="1540042" y="0"/>
                </a:cubicBezTo>
                <a:cubicBezTo>
                  <a:pt x="1719596" y="-8346"/>
                  <a:pt x="1783700" y="3576"/>
                  <a:pt x="1916497" y="0"/>
                </a:cubicBezTo>
                <a:cubicBezTo>
                  <a:pt x="2049294" y="-3576"/>
                  <a:pt x="2415191" y="-13117"/>
                  <a:pt x="2806299" y="0"/>
                </a:cubicBezTo>
                <a:cubicBezTo>
                  <a:pt x="3197407" y="13117"/>
                  <a:pt x="3172252" y="31311"/>
                  <a:pt x="3490762" y="0"/>
                </a:cubicBezTo>
                <a:cubicBezTo>
                  <a:pt x="3809272" y="-31311"/>
                  <a:pt x="3778690" y="-12936"/>
                  <a:pt x="3867217" y="0"/>
                </a:cubicBezTo>
                <a:cubicBezTo>
                  <a:pt x="3955744" y="12936"/>
                  <a:pt x="4363992" y="9389"/>
                  <a:pt x="4551680" y="0"/>
                </a:cubicBezTo>
                <a:cubicBezTo>
                  <a:pt x="4739368" y="-9389"/>
                  <a:pt x="5130950" y="-38707"/>
                  <a:pt x="5441482" y="0"/>
                </a:cubicBezTo>
                <a:cubicBezTo>
                  <a:pt x="5752014" y="38707"/>
                  <a:pt x="5749168" y="-19654"/>
                  <a:pt x="6023276" y="0"/>
                </a:cubicBezTo>
                <a:cubicBezTo>
                  <a:pt x="6297384" y="19654"/>
                  <a:pt x="6452951" y="23233"/>
                  <a:pt x="6605070" y="0"/>
                </a:cubicBezTo>
                <a:cubicBezTo>
                  <a:pt x="6757189" y="-23233"/>
                  <a:pt x="7081497" y="-580"/>
                  <a:pt x="7289533" y="0"/>
                </a:cubicBezTo>
                <a:cubicBezTo>
                  <a:pt x="7497569" y="580"/>
                  <a:pt x="7767406" y="-28610"/>
                  <a:pt x="8076666" y="0"/>
                </a:cubicBezTo>
                <a:cubicBezTo>
                  <a:pt x="8385926" y="28610"/>
                  <a:pt x="8640795" y="-5038"/>
                  <a:pt x="8863798" y="0"/>
                </a:cubicBezTo>
                <a:cubicBezTo>
                  <a:pt x="9086801" y="5038"/>
                  <a:pt x="9291703" y="-12901"/>
                  <a:pt x="9650931" y="0"/>
                </a:cubicBezTo>
                <a:cubicBezTo>
                  <a:pt x="10010159" y="12901"/>
                  <a:pt x="10140311" y="-14421"/>
                  <a:pt x="10266948" y="0"/>
                </a:cubicBezTo>
                <a:cubicBezTo>
                  <a:pt x="10243787" y="193105"/>
                  <a:pt x="10251083" y="410082"/>
                  <a:pt x="10266948" y="609600"/>
                </a:cubicBezTo>
                <a:cubicBezTo>
                  <a:pt x="10282813" y="809118"/>
                  <a:pt x="10272991" y="1084374"/>
                  <a:pt x="10266948" y="1219200"/>
                </a:cubicBezTo>
                <a:cubicBezTo>
                  <a:pt x="10260905" y="1354026"/>
                  <a:pt x="10288347" y="1572901"/>
                  <a:pt x="10266948" y="1828800"/>
                </a:cubicBezTo>
                <a:cubicBezTo>
                  <a:pt x="10061797" y="1815640"/>
                  <a:pt x="9795945" y="1798223"/>
                  <a:pt x="9377146" y="1828800"/>
                </a:cubicBezTo>
                <a:cubicBezTo>
                  <a:pt x="8958347" y="1859377"/>
                  <a:pt x="8841053" y="1856412"/>
                  <a:pt x="8692683" y="1828800"/>
                </a:cubicBezTo>
                <a:cubicBezTo>
                  <a:pt x="8544313" y="1801188"/>
                  <a:pt x="8236082" y="1833228"/>
                  <a:pt x="8110889" y="1828800"/>
                </a:cubicBezTo>
                <a:cubicBezTo>
                  <a:pt x="7985696" y="1824372"/>
                  <a:pt x="7782808" y="1810106"/>
                  <a:pt x="7529095" y="1828800"/>
                </a:cubicBezTo>
                <a:cubicBezTo>
                  <a:pt x="7275382" y="1847494"/>
                  <a:pt x="7101715" y="1846615"/>
                  <a:pt x="6947301" y="1828800"/>
                </a:cubicBezTo>
                <a:cubicBezTo>
                  <a:pt x="6792887" y="1810985"/>
                  <a:pt x="6482282" y="1807074"/>
                  <a:pt x="6365508" y="1828800"/>
                </a:cubicBezTo>
                <a:cubicBezTo>
                  <a:pt x="6248734" y="1850526"/>
                  <a:pt x="5895506" y="1802054"/>
                  <a:pt x="5578375" y="1828800"/>
                </a:cubicBezTo>
                <a:cubicBezTo>
                  <a:pt x="5261244" y="1855546"/>
                  <a:pt x="5077198" y="1824488"/>
                  <a:pt x="4893912" y="1828800"/>
                </a:cubicBezTo>
                <a:cubicBezTo>
                  <a:pt x="4710626" y="1833112"/>
                  <a:pt x="4669757" y="1832750"/>
                  <a:pt x="4517457" y="1828800"/>
                </a:cubicBezTo>
                <a:cubicBezTo>
                  <a:pt x="4365157" y="1824850"/>
                  <a:pt x="4195109" y="1850684"/>
                  <a:pt x="3935663" y="1828800"/>
                </a:cubicBezTo>
                <a:cubicBezTo>
                  <a:pt x="3676217" y="1806916"/>
                  <a:pt x="3395814" y="1814309"/>
                  <a:pt x="3148531" y="1828800"/>
                </a:cubicBezTo>
                <a:cubicBezTo>
                  <a:pt x="2901248" y="1843291"/>
                  <a:pt x="2777193" y="1833663"/>
                  <a:pt x="2669406" y="1828800"/>
                </a:cubicBezTo>
                <a:cubicBezTo>
                  <a:pt x="2561619" y="1823937"/>
                  <a:pt x="2200483" y="1808551"/>
                  <a:pt x="1779604" y="1828800"/>
                </a:cubicBezTo>
                <a:cubicBezTo>
                  <a:pt x="1358725" y="1849049"/>
                  <a:pt x="1077158" y="1820972"/>
                  <a:pt x="889802" y="1828800"/>
                </a:cubicBezTo>
                <a:cubicBezTo>
                  <a:pt x="702446" y="1836628"/>
                  <a:pt x="309732" y="1801021"/>
                  <a:pt x="0" y="1828800"/>
                </a:cubicBezTo>
                <a:cubicBezTo>
                  <a:pt x="23082" y="1522668"/>
                  <a:pt x="-3166" y="1501877"/>
                  <a:pt x="0" y="1182624"/>
                </a:cubicBezTo>
                <a:cubicBezTo>
                  <a:pt x="3166" y="863371"/>
                  <a:pt x="-5624" y="767549"/>
                  <a:pt x="0" y="573024"/>
                </a:cubicBezTo>
                <a:cubicBezTo>
                  <a:pt x="5624" y="378499"/>
                  <a:pt x="-12528" y="244340"/>
                  <a:pt x="0" y="0"/>
                </a:cubicBezTo>
                <a:close/>
              </a:path>
              <a:path w="10266948" h="1828800" stroke="0" extrusionOk="0">
                <a:moveTo>
                  <a:pt x="0" y="0"/>
                </a:moveTo>
                <a:cubicBezTo>
                  <a:pt x="258802" y="-22071"/>
                  <a:pt x="309447" y="17080"/>
                  <a:pt x="581794" y="0"/>
                </a:cubicBezTo>
                <a:cubicBezTo>
                  <a:pt x="854141" y="-17080"/>
                  <a:pt x="880379" y="9573"/>
                  <a:pt x="958248" y="0"/>
                </a:cubicBezTo>
                <a:cubicBezTo>
                  <a:pt x="1036117" y="-9573"/>
                  <a:pt x="1473695" y="-38435"/>
                  <a:pt x="1848051" y="0"/>
                </a:cubicBezTo>
                <a:cubicBezTo>
                  <a:pt x="2222407" y="38435"/>
                  <a:pt x="2239496" y="13911"/>
                  <a:pt x="2429844" y="0"/>
                </a:cubicBezTo>
                <a:cubicBezTo>
                  <a:pt x="2620192" y="-13911"/>
                  <a:pt x="2869402" y="-126"/>
                  <a:pt x="3011638" y="0"/>
                </a:cubicBezTo>
                <a:cubicBezTo>
                  <a:pt x="3153874" y="126"/>
                  <a:pt x="3686904" y="-26859"/>
                  <a:pt x="3901440" y="0"/>
                </a:cubicBezTo>
                <a:cubicBezTo>
                  <a:pt x="4115976" y="26859"/>
                  <a:pt x="4213824" y="-22284"/>
                  <a:pt x="4380564" y="0"/>
                </a:cubicBezTo>
                <a:cubicBezTo>
                  <a:pt x="4547304" y="22284"/>
                  <a:pt x="5078882" y="39975"/>
                  <a:pt x="5270367" y="0"/>
                </a:cubicBezTo>
                <a:cubicBezTo>
                  <a:pt x="5461852" y="-39975"/>
                  <a:pt x="5772608" y="28912"/>
                  <a:pt x="6160169" y="0"/>
                </a:cubicBezTo>
                <a:cubicBezTo>
                  <a:pt x="6547730" y="-28912"/>
                  <a:pt x="6586541" y="21282"/>
                  <a:pt x="6844632" y="0"/>
                </a:cubicBezTo>
                <a:cubicBezTo>
                  <a:pt x="7102723" y="-21282"/>
                  <a:pt x="7412202" y="-4212"/>
                  <a:pt x="7734434" y="0"/>
                </a:cubicBezTo>
                <a:cubicBezTo>
                  <a:pt x="8056666" y="4212"/>
                  <a:pt x="8070048" y="9837"/>
                  <a:pt x="8316228" y="0"/>
                </a:cubicBezTo>
                <a:cubicBezTo>
                  <a:pt x="8562408" y="-9837"/>
                  <a:pt x="8692253" y="-15305"/>
                  <a:pt x="8898022" y="0"/>
                </a:cubicBezTo>
                <a:cubicBezTo>
                  <a:pt x="9103791" y="15305"/>
                  <a:pt x="9492063" y="-15426"/>
                  <a:pt x="9685154" y="0"/>
                </a:cubicBezTo>
                <a:cubicBezTo>
                  <a:pt x="9878245" y="15426"/>
                  <a:pt x="9990909" y="9316"/>
                  <a:pt x="10266948" y="0"/>
                </a:cubicBezTo>
                <a:cubicBezTo>
                  <a:pt x="10267378" y="313572"/>
                  <a:pt x="10289123" y="420123"/>
                  <a:pt x="10266948" y="646176"/>
                </a:cubicBezTo>
                <a:cubicBezTo>
                  <a:pt x="10244773" y="872229"/>
                  <a:pt x="10246068" y="1142193"/>
                  <a:pt x="10266948" y="1274064"/>
                </a:cubicBezTo>
                <a:cubicBezTo>
                  <a:pt x="10287828" y="1405935"/>
                  <a:pt x="10261611" y="1612701"/>
                  <a:pt x="10266948" y="1828800"/>
                </a:cubicBezTo>
                <a:cubicBezTo>
                  <a:pt x="10073332" y="1842101"/>
                  <a:pt x="9820681" y="1814289"/>
                  <a:pt x="9479815" y="1828800"/>
                </a:cubicBezTo>
                <a:cubicBezTo>
                  <a:pt x="9138949" y="1843311"/>
                  <a:pt x="9184305" y="1817283"/>
                  <a:pt x="9000691" y="1828800"/>
                </a:cubicBezTo>
                <a:cubicBezTo>
                  <a:pt x="8817077" y="1840317"/>
                  <a:pt x="8371866" y="1862116"/>
                  <a:pt x="8110889" y="1828800"/>
                </a:cubicBezTo>
                <a:cubicBezTo>
                  <a:pt x="7849912" y="1795484"/>
                  <a:pt x="7714651" y="1795549"/>
                  <a:pt x="7426426" y="1828800"/>
                </a:cubicBezTo>
                <a:cubicBezTo>
                  <a:pt x="7138201" y="1862051"/>
                  <a:pt x="7049415" y="1825226"/>
                  <a:pt x="6947301" y="1828800"/>
                </a:cubicBezTo>
                <a:cubicBezTo>
                  <a:pt x="6845187" y="1832374"/>
                  <a:pt x="6449865" y="1823078"/>
                  <a:pt x="6262838" y="1828800"/>
                </a:cubicBezTo>
                <a:cubicBezTo>
                  <a:pt x="6075811" y="1834522"/>
                  <a:pt x="6000878" y="1824594"/>
                  <a:pt x="5886384" y="1828800"/>
                </a:cubicBezTo>
                <a:cubicBezTo>
                  <a:pt x="5771890" y="1833006"/>
                  <a:pt x="5644368" y="1829887"/>
                  <a:pt x="5509929" y="1828800"/>
                </a:cubicBezTo>
                <a:cubicBezTo>
                  <a:pt x="5375491" y="1827713"/>
                  <a:pt x="5125000" y="1808289"/>
                  <a:pt x="4825466" y="1828800"/>
                </a:cubicBezTo>
                <a:cubicBezTo>
                  <a:pt x="4525932" y="1849311"/>
                  <a:pt x="4474231" y="1845537"/>
                  <a:pt x="4346341" y="1828800"/>
                </a:cubicBezTo>
                <a:cubicBezTo>
                  <a:pt x="4218451" y="1812063"/>
                  <a:pt x="3868442" y="1825749"/>
                  <a:pt x="3559209" y="1828800"/>
                </a:cubicBezTo>
                <a:cubicBezTo>
                  <a:pt x="3249976" y="1831851"/>
                  <a:pt x="3226068" y="1818376"/>
                  <a:pt x="3080084" y="1828800"/>
                </a:cubicBezTo>
                <a:cubicBezTo>
                  <a:pt x="2934100" y="1839224"/>
                  <a:pt x="2482203" y="1862303"/>
                  <a:pt x="2292952" y="1828800"/>
                </a:cubicBezTo>
                <a:cubicBezTo>
                  <a:pt x="2103701" y="1795297"/>
                  <a:pt x="2008816" y="1845186"/>
                  <a:pt x="1916497" y="1828800"/>
                </a:cubicBezTo>
                <a:cubicBezTo>
                  <a:pt x="1824178" y="1812414"/>
                  <a:pt x="1300335" y="1854030"/>
                  <a:pt x="1129364" y="1828800"/>
                </a:cubicBezTo>
                <a:cubicBezTo>
                  <a:pt x="958393" y="1803570"/>
                  <a:pt x="831485" y="1829784"/>
                  <a:pt x="650240" y="1828800"/>
                </a:cubicBezTo>
                <a:cubicBezTo>
                  <a:pt x="468995" y="1827816"/>
                  <a:pt x="277868" y="1804359"/>
                  <a:pt x="0" y="1828800"/>
                </a:cubicBezTo>
                <a:cubicBezTo>
                  <a:pt x="-25989" y="1612864"/>
                  <a:pt x="-13193" y="1428517"/>
                  <a:pt x="0" y="1255776"/>
                </a:cubicBezTo>
                <a:cubicBezTo>
                  <a:pt x="13193" y="1083035"/>
                  <a:pt x="8190" y="863465"/>
                  <a:pt x="0" y="609600"/>
                </a:cubicBezTo>
                <a:cubicBezTo>
                  <a:pt x="-8190" y="355735"/>
                  <a:pt x="-3923" y="223112"/>
                  <a:pt x="0" y="0"/>
                </a:cubicBezTo>
                <a:close/>
              </a:path>
            </a:pathLst>
          </a:custGeom>
          <a:ln w="50800" cap="rnd">
            <a:solidFill>
              <a:schemeClr val="accent2"/>
            </a:solidFill>
            <a:extLst>
              <a:ext uri="{C807C97D-BFC1-408E-A445-0C87EB9F89A2}">
                <ask:lineSketchStyleProps xmlns:ask="http://schemas.microsoft.com/office/drawing/2018/sketchyshapes" sd="1219033472">
                  <ask:type>
                    <ask:lineSketchFreehand/>
                  </ask:type>
                </ask:lineSketchStyleProps>
              </a:ext>
            </a:extLst>
          </a:ln>
        </p:spPr>
        <p:txBody>
          <a:bodyPr anchor="ctr" anchorCtr="1">
            <a:normAutofit/>
          </a:bodyPr>
          <a:lstStyle/>
          <a:p>
            <a:r>
              <a:rPr lang="en-US" sz="2200" dirty="0">
                <a:solidFill>
                  <a:schemeClr val="accent1"/>
                </a:solidFill>
              </a:rPr>
              <a:t>Individual trauma </a:t>
            </a:r>
            <a:r>
              <a:rPr lang="en-US" sz="2200" dirty="0"/>
              <a:t>happens to one or just a few people. Effects are seen in the person’s body, mind, and behavior. </a:t>
            </a:r>
          </a:p>
          <a:p>
            <a:r>
              <a:rPr lang="en-US" sz="2200" dirty="0">
                <a:solidFill>
                  <a:schemeClr val="accent1"/>
                </a:solidFill>
              </a:rPr>
              <a:t>Community or historical trauma </a:t>
            </a:r>
            <a:r>
              <a:rPr lang="en-US" sz="2200" dirty="0"/>
              <a:t>happens to a large group. Effects include community-wide impacts that can interact with systemic forces of oppression. </a:t>
            </a:r>
          </a:p>
        </p:txBody>
      </p:sp>
      <p:sp>
        <p:nvSpPr>
          <p:cNvPr id="6" name="Content Placeholder 1">
            <a:extLst>
              <a:ext uri="{FF2B5EF4-FFF2-40B4-BE49-F238E27FC236}">
                <a16:creationId xmlns:a16="http://schemas.microsoft.com/office/drawing/2014/main" id="{A229DA6F-BD7B-2647-AB21-EE7D9C30DBD8}"/>
              </a:ext>
            </a:extLst>
          </p:cNvPr>
          <p:cNvSpPr txBox="1">
            <a:spLocks/>
          </p:cNvSpPr>
          <p:nvPr/>
        </p:nvSpPr>
        <p:spPr>
          <a:xfrm>
            <a:off x="694944" y="1935479"/>
            <a:ext cx="10266948" cy="1828800"/>
          </a:xfrm>
          <a:custGeom>
            <a:avLst/>
            <a:gdLst>
              <a:gd name="connsiteX0" fmla="*/ 0 w 10266948"/>
              <a:gd name="connsiteY0" fmla="*/ 0 h 1828800"/>
              <a:gd name="connsiteX1" fmla="*/ 376455 w 10266948"/>
              <a:gd name="connsiteY1" fmla="*/ 0 h 1828800"/>
              <a:gd name="connsiteX2" fmla="*/ 1163587 w 10266948"/>
              <a:gd name="connsiteY2" fmla="*/ 0 h 1828800"/>
              <a:gd name="connsiteX3" fmla="*/ 1540042 w 10266948"/>
              <a:gd name="connsiteY3" fmla="*/ 0 h 1828800"/>
              <a:gd name="connsiteX4" fmla="*/ 1916497 w 10266948"/>
              <a:gd name="connsiteY4" fmla="*/ 0 h 1828800"/>
              <a:gd name="connsiteX5" fmla="*/ 2806299 w 10266948"/>
              <a:gd name="connsiteY5" fmla="*/ 0 h 1828800"/>
              <a:gd name="connsiteX6" fmla="*/ 3490762 w 10266948"/>
              <a:gd name="connsiteY6" fmla="*/ 0 h 1828800"/>
              <a:gd name="connsiteX7" fmla="*/ 3867217 w 10266948"/>
              <a:gd name="connsiteY7" fmla="*/ 0 h 1828800"/>
              <a:gd name="connsiteX8" fmla="*/ 4551680 w 10266948"/>
              <a:gd name="connsiteY8" fmla="*/ 0 h 1828800"/>
              <a:gd name="connsiteX9" fmla="*/ 5441482 w 10266948"/>
              <a:gd name="connsiteY9" fmla="*/ 0 h 1828800"/>
              <a:gd name="connsiteX10" fmla="*/ 6023276 w 10266948"/>
              <a:gd name="connsiteY10" fmla="*/ 0 h 1828800"/>
              <a:gd name="connsiteX11" fmla="*/ 6605070 w 10266948"/>
              <a:gd name="connsiteY11" fmla="*/ 0 h 1828800"/>
              <a:gd name="connsiteX12" fmla="*/ 7289533 w 10266948"/>
              <a:gd name="connsiteY12" fmla="*/ 0 h 1828800"/>
              <a:gd name="connsiteX13" fmla="*/ 8076666 w 10266948"/>
              <a:gd name="connsiteY13" fmla="*/ 0 h 1828800"/>
              <a:gd name="connsiteX14" fmla="*/ 8863798 w 10266948"/>
              <a:gd name="connsiteY14" fmla="*/ 0 h 1828800"/>
              <a:gd name="connsiteX15" fmla="*/ 9650931 w 10266948"/>
              <a:gd name="connsiteY15" fmla="*/ 0 h 1828800"/>
              <a:gd name="connsiteX16" fmla="*/ 10266948 w 10266948"/>
              <a:gd name="connsiteY16" fmla="*/ 0 h 1828800"/>
              <a:gd name="connsiteX17" fmla="*/ 10266948 w 10266948"/>
              <a:gd name="connsiteY17" fmla="*/ 609600 h 1828800"/>
              <a:gd name="connsiteX18" fmla="*/ 10266948 w 10266948"/>
              <a:gd name="connsiteY18" fmla="*/ 1219200 h 1828800"/>
              <a:gd name="connsiteX19" fmla="*/ 10266948 w 10266948"/>
              <a:gd name="connsiteY19" fmla="*/ 1828800 h 1828800"/>
              <a:gd name="connsiteX20" fmla="*/ 9377146 w 10266948"/>
              <a:gd name="connsiteY20" fmla="*/ 1828800 h 1828800"/>
              <a:gd name="connsiteX21" fmla="*/ 8692683 w 10266948"/>
              <a:gd name="connsiteY21" fmla="*/ 1828800 h 1828800"/>
              <a:gd name="connsiteX22" fmla="*/ 8110889 w 10266948"/>
              <a:gd name="connsiteY22" fmla="*/ 1828800 h 1828800"/>
              <a:gd name="connsiteX23" fmla="*/ 7529095 w 10266948"/>
              <a:gd name="connsiteY23" fmla="*/ 1828800 h 1828800"/>
              <a:gd name="connsiteX24" fmla="*/ 6947301 w 10266948"/>
              <a:gd name="connsiteY24" fmla="*/ 1828800 h 1828800"/>
              <a:gd name="connsiteX25" fmla="*/ 6365508 w 10266948"/>
              <a:gd name="connsiteY25" fmla="*/ 1828800 h 1828800"/>
              <a:gd name="connsiteX26" fmla="*/ 5578375 w 10266948"/>
              <a:gd name="connsiteY26" fmla="*/ 1828800 h 1828800"/>
              <a:gd name="connsiteX27" fmla="*/ 4893912 w 10266948"/>
              <a:gd name="connsiteY27" fmla="*/ 1828800 h 1828800"/>
              <a:gd name="connsiteX28" fmla="*/ 4517457 w 10266948"/>
              <a:gd name="connsiteY28" fmla="*/ 1828800 h 1828800"/>
              <a:gd name="connsiteX29" fmla="*/ 3935663 w 10266948"/>
              <a:gd name="connsiteY29" fmla="*/ 1828800 h 1828800"/>
              <a:gd name="connsiteX30" fmla="*/ 3148531 w 10266948"/>
              <a:gd name="connsiteY30" fmla="*/ 1828800 h 1828800"/>
              <a:gd name="connsiteX31" fmla="*/ 2669406 w 10266948"/>
              <a:gd name="connsiteY31" fmla="*/ 1828800 h 1828800"/>
              <a:gd name="connsiteX32" fmla="*/ 1779604 w 10266948"/>
              <a:gd name="connsiteY32" fmla="*/ 1828800 h 1828800"/>
              <a:gd name="connsiteX33" fmla="*/ 889802 w 10266948"/>
              <a:gd name="connsiteY33" fmla="*/ 1828800 h 1828800"/>
              <a:gd name="connsiteX34" fmla="*/ 0 w 10266948"/>
              <a:gd name="connsiteY34" fmla="*/ 1828800 h 1828800"/>
              <a:gd name="connsiteX35" fmla="*/ 0 w 10266948"/>
              <a:gd name="connsiteY35" fmla="*/ 1182624 h 1828800"/>
              <a:gd name="connsiteX36" fmla="*/ 0 w 10266948"/>
              <a:gd name="connsiteY36" fmla="*/ 573024 h 1828800"/>
              <a:gd name="connsiteX37" fmla="*/ 0 w 10266948"/>
              <a:gd name="connsiteY3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66948" h="1828800" fill="none" extrusionOk="0">
                <a:moveTo>
                  <a:pt x="0" y="0"/>
                </a:moveTo>
                <a:cubicBezTo>
                  <a:pt x="167520" y="10193"/>
                  <a:pt x="200901" y="757"/>
                  <a:pt x="376455" y="0"/>
                </a:cubicBezTo>
                <a:cubicBezTo>
                  <a:pt x="552010" y="-757"/>
                  <a:pt x="954726" y="-23693"/>
                  <a:pt x="1163587" y="0"/>
                </a:cubicBezTo>
                <a:cubicBezTo>
                  <a:pt x="1372448" y="23693"/>
                  <a:pt x="1360488" y="8346"/>
                  <a:pt x="1540042" y="0"/>
                </a:cubicBezTo>
                <a:cubicBezTo>
                  <a:pt x="1719596" y="-8346"/>
                  <a:pt x="1783700" y="3576"/>
                  <a:pt x="1916497" y="0"/>
                </a:cubicBezTo>
                <a:cubicBezTo>
                  <a:pt x="2049294" y="-3576"/>
                  <a:pt x="2415191" y="-13117"/>
                  <a:pt x="2806299" y="0"/>
                </a:cubicBezTo>
                <a:cubicBezTo>
                  <a:pt x="3197407" y="13117"/>
                  <a:pt x="3172252" y="31311"/>
                  <a:pt x="3490762" y="0"/>
                </a:cubicBezTo>
                <a:cubicBezTo>
                  <a:pt x="3809272" y="-31311"/>
                  <a:pt x="3778690" y="-12936"/>
                  <a:pt x="3867217" y="0"/>
                </a:cubicBezTo>
                <a:cubicBezTo>
                  <a:pt x="3955744" y="12936"/>
                  <a:pt x="4363992" y="9389"/>
                  <a:pt x="4551680" y="0"/>
                </a:cubicBezTo>
                <a:cubicBezTo>
                  <a:pt x="4739368" y="-9389"/>
                  <a:pt x="5130950" y="-38707"/>
                  <a:pt x="5441482" y="0"/>
                </a:cubicBezTo>
                <a:cubicBezTo>
                  <a:pt x="5752014" y="38707"/>
                  <a:pt x="5749168" y="-19654"/>
                  <a:pt x="6023276" y="0"/>
                </a:cubicBezTo>
                <a:cubicBezTo>
                  <a:pt x="6297384" y="19654"/>
                  <a:pt x="6452951" y="23233"/>
                  <a:pt x="6605070" y="0"/>
                </a:cubicBezTo>
                <a:cubicBezTo>
                  <a:pt x="6757189" y="-23233"/>
                  <a:pt x="7081497" y="-580"/>
                  <a:pt x="7289533" y="0"/>
                </a:cubicBezTo>
                <a:cubicBezTo>
                  <a:pt x="7497569" y="580"/>
                  <a:pt x="7767406" y="-28610"/>
                  <a:pt x="8076666" y="0"/>
                </a:cubicBezTo>
                <a:cubicBezTo>
                  <a:pt x="8385926" y="28610"/>
                  <a:pt x="8640795" y="-5038"/>
                  <a:pt x="8863798" y="0"/>
                </a:cubicBezTo>
                <a:cubicBezTo>
                  <a:pt x="9086801" y="5038"/>
                  <a:pt x="9291703" y="-12901"/>
                  <a:pt x="9650931" y="0"/>
                </a:cubicBezTo>
                <a:cubicBezTo>
                  <a:pt x="10010159" y="12901"/>
                  <a:pt x="10140311" y="-14421"/>
                  <a:pt x="10266948" y="0"/>
                </a:cubicBezTo>
                <a:cubicBezTo>
                  <a:pt x="10243787" y="193105"/>
                  <a:pt x="10251083" y="410082"/>
                  <a:pt x="10266948" y="609600"/>
                </a:cubicBezTo>
                <a:cubicBezTo>
                  <a:pt x="10282813" y="809118"/>
                  <a:pt x="10272991" y="1084374"/>
                  <a:pt x="10266948" y="1219200"/>
                </a:cubicBezTo>
                <a:cubicBezTo>
                  <a:pt x="10260905" y="1354026"/>
                  <a:pt x="10288347" y="1572901"/>
                  <a:pt x="10266948" y="1828800"/>
                </a:cubicBezTo>
                <a:cubicBezTo>
                  <a:pt x="10061797" y="1815640"/>
                  <a:pt x="9795945" y="1798223"/>
                  <a:pt x="9377146" y="1828800"/>
                </a:cubicBezTo>
                <a:cubicBezTo>
                  <a:pt x="8958347" y="1859377"/>
                  <a:pt x="8841053" y="1856412"/>
                  <a:pt x="8692683" y="1828800"/>
                </a:cubicBezTo>
                <a:cubicBezTo>
                  <a:pt x="8544313" y="1801188"/>
                  <a:pt x="8236082" y="1833228"/>
                  <a:pt x="8110889" y="1828800"/>
                </a:cubicBezTo>
                <a:cubicBezTo>
                  <a:pt x="7985696" y="1824372"/>
                  <a:pt x="7782808" y="1810106"/>
                  <a:pt x="7529095" y="1828800"/>
                </a:cubicBezTo>
                <a:cubicBezTo>
                  <a:pt x="7275382" y="1847494"/>
                  <a:pt x="7101715" y="1846615"/>
                  <a:pt x="6947301" y="1828800"/>
                </a:cubicBezTo>
                <a:cubicBezTo>
                  <a:pt x="6792887" y="1810985"/>
                  <a:pt x="6482282" y="1807074"/>
                  <a:pt x="6365508" y="1828800"/>
                </a:cubicBezTo>
                <a:cubicBezTo>
                  <a:pt x="6248734" y="1850526"/>
                  <a:pt x="5895506" y="1802054"/>
                  <a:pt x="5578375" y="1828800"/>
                </a:cubicBezTo>
                <a:cubicBezTo>
                  <a:pt x="5261244" y="1855546"/>
                  <a:pt x="5077198" y="1824488"/>
                  <a:pt x="4893912" y="1828800"/>
                </a:cubicBezTo>
                <a:cubicBezTo>
                  <a:pt x="4710626" y="1833112"/>
                  <a:pt x="4669757" y="1832750"/>
                  <a:pt x="4517457" y="1828800"/>
                </a:cubicBezTo>
                <a:cubicBezTo>
                  <a:pt x="4365157" y="1824850"/>
                  <a:pt x="4195109" y="1850684"/>
                  <a:pt x="3935663" y="1828800"/>
                </a:cubicBezTo>
                <a:cubicBezTo>
                  <a:pt x="3676217" y="1806916"/>
                  <a:pt x="3395814" y="1814309"/>
                  <a:pt x="3148531" y="1828800"/>
                </a:cubicBezTo>
                <a:cubicBezTo>
                  <a:pt x="2901248" y="1843291"/>
                  <a:pt x="2777193" y="1833663"/>
                  <a:pt x="2669406" y="1828800"/>
                </a:cubicBezTo>
                <a:cubicBezTo>
                  <a:pt x="2561619" y="1823937"/>
                  <a:pt x="2200483" y="1808551"/>
                  <a:pt x="1779604" y="1828800"/>
                </a:cubicBezTo>
                <a:cubicBezTo>
                  <a:pt x="1358725" y="1849049"/>
                  <a:pt x="1077158" y="1820972"/>
                  <a:pt x="889802" y="1828800"/>
                </a:cubicBezTo>
                <a:cubicBezTo>
                  <a:pt x="702446" y="1836628"/>
                  <a:pt x="309732" y="1801021"/>
                  <a:pt x="0" y="1828800"/>
                </a:cubicBezTo>
                <a:cubicBezTo>
                  <a:pt x="23082" y="1522668"/>
                  <a:pt x="-3166" y="1501877"/>
                  <a:pt x="0" y="1182624"/>
                </a:cubicBezTo>
                <a:cubicBezTo>
                  <a:pt x="3166" y="863371"/>
                  <a:pt x="-5624" y="767549"/>
                  <a:pt x="0" y="573024"/>
                </a:cubicBezTo>
                <a:cubicBezTo>
                  <a:pt x="5624" y="378499"/>
                  <a:pt x="-12528" y="244340"/>
                  <a:pt x="0" y="0"/>
                </a:cubicBezTo>
                <a:close/>
              </a:path>
              <a:path w="10266948" h="1828800" stroke="0" extrusionOk="0">
                <a:moveTo>
                  <a:pt x="0" y="0"/>
                </a:moveTo>
                <a:cubicBezTo>
                  <a:pt x="258802" y="-22071"/>
                  <a:pt x="309447" y="17080"/>
                  <a:pt x="581794" y="0"/>
                </a:cubicBezTo>
                <a:cubicBezTo>
                  <a:pt x="854141" y="-17080"/>
                  <a:pt x="880379" y="9573"/>
                  <a:pt x="958248" y="0"/>
                </a:cubicBezTo>
                <a:cubicBezTo>
                  <a:pt x="1036117" y="-9573"/>
                  <a:pt x="1473695" y="-38435"/>
                  <a:pt x="1848051" y="0"/>
                </a:cubicBezTo>
                <a:cubicBezTo>
                  <a:pt x="2222407" y="38435"/>
                  <a:pt x="2239496" y="13911"/>
                  <a:pt x="2429844" y="0"/>
                </a:cubicBezTo>
                <a:cubicBezTo>
                  <a:pt x="2620192" y="-13911"/>
                  <a:pt x="2869402" y="-126"/>
                  <a:pt x="3011638" y="0"/>
                </a:cubicBezTo>
                <a:cubicBezTo>
                  <a:pt x="3153874" y="126"/>
                  <a:pt x="3686904" y="-26859"/>
                  <a:pt x="3901440" y="0"/>
                </a:cubicBezTo>
                <a:cubicBezTo>
                  <a:pt x="4115976" y="26859"/>
                  <a:pt x="4213824" y="-22284"/>
                  <a:pt x="4380564" y="0"/>
                </a:cubicBezTo>
                <a:cubicBezTo>
                  <a:pt x="4547304" y="22284"/>
                  <a:pt x="5078882" y="39975"/>
                  <a:pt x="5270367" y="0"/>
                </a:cubicBezTo>
                <a:cubicBezTo>
                  <a:pt x="5461852" y="-39975"/>
                  <a:pt x="5772608" y="28912"/>
                  <a:pt x="6160169" y="0"/>
                </a:cubicBezTo>
                <a:cubicBezTo>
                  <a:pt x="6547730" y="-28912"/>
                  <a:pt x="6586541" y="21282"/>
                  <a:pt x="6844632" y="0"/>
                </a:cubicBezTo>
                <a:cubicBezTo>
                  <a:pt x="7102723" y="-21282"/>
                  <a:pt x="7412202" y="-4212"/>
                  <a:pt x="7734434" y="0"/>
                </a:cubicBezTo>
                <a:cubicBezTo>
                  <a:pt x="8056666" y="4212"/>
                  <a:pt x="8070048" y="9837"/>
                  <a:pt x="8316228" y="0"/>
                </a:cubicBezTo>
                <a:cubicBezTo>
                  <a:pt x="8562408" y="-9837"/>
                  <a:pt x="8692253" y="-15305"/>
                  <a:pt x="8898022" y="0"/>
                </a:cubicBezTo>
                <a:cubicBezTo>
                  <a:pt x="9103791" y="15305"/>
                  <a:pt x="9492063" y="-15426"/>
                  <a:pt x="9685154" y="0"/>
                </a:cubicBezTo>
                <a:cubicBezTo>
                  <a:pt x="9878245" y="15426"/>
                  <a:pt x="9990909" y="9316"/>
                  <a:pt x="10266948" y="0"/>
                </a:cubicBezTo>
                <a:cubicBezTo>
                  <a:pt x="10267378" y="313572"/>
                  <a:pt x="10289123" y="420123"/>
                  <a:pt x="10266948" y="646176"/>
                </a:cubicBezTo>
                <a:cubicBezTo>
                  <a:pt x="10244773" y="872229"/>
                  <a:pt x="10246068" y="1142193"/>
                  <a:pt x="10266948" y="1274064"/>
                </a:cubicBezTo>
                <a:cubicBezTo>
                  <a:pt x="10287828" y="1405935"/>
                  <a:pt x="10261611" y="1612701"/>
                  <a:pt x="10266948" y="1828800"/>
                </a:cubicBezTo>
                <a:cubicBezTo>
                  <a:pt x="10073332" y="1842101"/>
                  <a:pt x="9820681" y="1814289"/>
                  <a:pt x="9479815" y="1828800"/>
                </a:cubicBezTo>
                <a:cubicBezTo>
                  <a:pt x="9138949" y="1843311"/>
                  <a:pt x="9184305" y="1817283"/>
                  <a:pt x="9000691" y="1828800"/>
                </a:cubicBezTo>
                <a:cubicBezTo>
                  <a:pt x="8817077" y="1840317"/>
                  <a:pt x="8371866" y="1862116"/>
                  <a:pt x="8110889" y="1828800"/>
                </a:cubicBezTo>
                <a:cubicBezTo>
                  <a:pt x="7849912" y="1795484"/>
                  <a:pt x="7714651" y="1795549"/>
                  <a:pt x="7426426" y="1828800"/>
                </a:cubicBezTo>
                <a:cubicBezTo>
                  <a:pt x="7138201" y="1862051"/>
                  <a:pt x="7049415" y="1825226"/>
                  <a:pt x="6947301" y="1828800"/>
                </a:cubicBezTo>
                <a:cubicBezTo>
                  <a:pt x="6845187" y="1832374"/>
                  <a:pt x="6449865" y="1823078"/>
                  <a:pt x="6262838" y="1828800"/>
                </a:cubicBezTo>
                <a:cubicBezTo>
                  <a:pt x="6075811" y="1834522"/>
                  <a:pt x="6000878" y="1824594"/>
                  <a:pt x="5886384" y="1828800"/>
                </a:cubicBezTo>
                <a:cubicBezTo>
                  <a:pt x="5771890" y="1833006"/>
                  <a:pt x="5644368" y="1829887"/>
                  <a:pt x="5509929" y="1828800"/>
                </a:cubicBezTo>
                <a:cubicBezTo>
                  <a:pt x="5375491" y="1827713"/>
                  <a:pt x="5125000" y="1808289"/>
                  <a:pt x="4825466" y="1828800"/>
                </a:cubicBezTo>
                <a:cubicBezTo>
                  <a:pt x="4525932" y="1849311"/>
                  <a:pt x="4474231" y="1845537"/>
                  <a:pt x="4346341" y="1828800"/>
                </a:cubicBezTo>
                <a:cubicBezTo>
                  <a:pt x="4218451" y="1812063"/>
                  <a:pt x="3868442" y="1825749"/>
                  <a:pt x="3559209" y="1828800"/>
                </a:cubicBezTo>
                <a:cubicBezTo>
                  <a:pt x="3249976" y="1831851"/>
                  <a:pt x="3226068" y="1818376"/>
                  <a:pt x="3080084" y="1828800"/>
                </a:cubicBezTo>
                <a:cubicBezTo>
                  <a:pt x="2934100" y="1839224"/>
                  <a:pt x="2482203" y="1862303"/>
                  <a:pt x="2292952" y="1828800"/>
                </a:cubicBezTo>
                <a:cubicBezTo>
                  <a:pt x="2103701" y="1795297"/>
                  <a:pt x="2008816" y="1845186"/>
                  <a:pt x="1916497" y="1828800"/>
                </a:cubicBezTo>
                <a:cubicBezTo>
                  <a:pt x="1824178" y="1812414"/>
                  <a:pt x="1300335" y="1854030"/>
                  <a:pt x="1129364" y="1828800"/>
                </a:cubicBezTo>
                <a:cubicBezTo>
                  <a:pt x="958393" y="1803570"/>
                  <a:pt x="831485" y="1829784"/>
                  <a:pt x="650240" y="1828800"/>
                </a:cubicBezTo>
                <a:cubicBezTo>
                  <a:pt x="468995" y="1827816"/>
                  <a:pt x="277868" y="1804359"/>
                  <a:pt x="0" y="1828800"/>
                </a:cubicBezTo>
                <a:cubicBezTo>
                  <a:pt x="-25989" y="1612864"/>
                  <a:pt x="-13193" y="1428517"/>
                  <a:pt x="0" y="1255776"/>
                </a:cubicBezTo>
                <a:cubicBezTo>
                  <a:pt x="13193" y="1083035"/>
                  <a:pt x="8190" y="863465"/>
                  <a:pt x="0" y="609600"/>
                </a:cubicBezTo>
                <a:cubicBezTo>
                  <a:pt x="-8190" y="355735"/>
                  <a:pt x="-3923" y="223112"/>
                  <a:pt x="0" y="0"/>
                </a:cubicBezTo>
                <a:close/>
              </a:path>
            </a:pathLst>
          </a:custGeom>
          <a:ln w="50800" cap="rnd">
            <a:solidFill>
              <a:schemeClr val="accent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91440" tIns="45720" rIns="91440" bIns="45720" rtlCol="0" anchor="ctr" anchorCtr="1">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200" dirty="0">
                <a:solidFill>
                  <a:schemeClr val="accent1"/>
                </a:solidFill>
              </a:rPr>
              <a:t>Impersonal trauma </a:t>
            </a:r>
            <a:r>
              <a:rPr lang="en-US" sz="2200" dirty="0"/>
              <a:t>is caused by events that are not personal but instead occur due to randomness, accident, fate, natural forces, or “act of God.” </a:t>
            </a:r>
          </a:p>
          <a:p>
            <a:r>
              <a:rPr lang="en-US" sz="2200" dirty="0">
                <a:solidFill>
                  <a:schemeClr val="accent1"/>
                </a:solidFill>
              </a:rPr>
              <a:t>Interpersonal trauma </a:t>
            </a:r>
            <a:r>
              <a:rPr lang="en-US" sz="2200" dirty="0"/>
              <a:t>is caused by events that are targeted toward a person or group and occur as a result of interaction with another person or group. </a:t>
            </a:r>
          </a:p>
        </p:txBody>
      </p:sp>
    </p:spTree>
    <p:extLst>
      <p:ext uri="{BB962C8B-B14F-4D97-AF65-F5344CB8AC3E}">
        <p14:creationId xmlns:p14="http://schemas.microsoft.com/office/powerpoint/2010/main" val="7187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Events may lead to trauma</a:t>
            </a:r>
          </a:p>
        </p:txBody>
      </p:sp>
      <p:sp>
        <p:nvSpPr>
          <p:cNvPr id="4" name="TextBox 3">
            <a:extLst>
              <a:ext uri="{FF2B5EF4-FFF2-40B4-BE49-F238E27FC236}">
                <a16:creationId xmlns:a16="http://schemas.microsoft.com/office/drawing/2014/main" id="{4C2F6BF0-6CD4-C343-BE8C-C6658D15BF43}"/>
              </a:ext>
            </a:extLst>
          </p:cNvPr>
          <p:cNvSpPr txBox="1"/>
          <p:nvPr/>
        </p:nvSpPr>
        <p:spPr>
          <a:xfrm>
            <a:off x="1411705" y="7319230"/>
            <a:ext cx="10518648" cy="369332"/>
          </a:xfrm>
          <a:prstGeom prst="rect">
            <a:avLst/>
          </a:prstGeom>
          <a:noFill/>
        </p:spPr>
        <p:txBody>
          <a:bodyPr wrap="square" numCol="3" rtlCol="0">
            <a:spAutoFit/>
          </a:bodyPr>
          <a:lstStyle/>
          <a:p>
            <a:r>
              <a:rPr lang="en-US" dirty="0"/>
              <a:t>			</a:t>
            </a:r>
          </a:p>
        </p:txBody>
      </p:sp>
      <p:graphicFrame>
        <p:nvGraphicFramePr>
          <p:cNvPr id="5" name="Table 5">
            <a:extLst>
              <a:ext uri="{FF2B5EF4-FFF2-40B4-BE49-F238E27FC236}">
                <a16:creationId xmlns:a16="http://schemas.microsoft.com/office/drawing/2014/main" id="{8345540B-F88A-F941-8293-A5F9ECDCFD89}"/>
              </a:ext>
            </a:extLst>
          </p:cNvPr>
          <p:cNvGraphicFramePr>
            <a:graphicFrameLocks noGrp="1"/>
          </p:cNvGraphicFramePr>
          <p:nvPr>
            <p:extLst>
              <p:ext uri="{D42A27DB-BD31-4B8C-83A1-F6EECF244321}">
                <p14:modId xmlns:p14="http://schemas.microsoft.com/office/powerpoint/2010/main" val="3208935714"/>
              </p:ext>
            </p:extLst>
          </p:nvPr>
        </p:nvGraphicFramePr>
        <p:xfrm>
          <a:off x="565484" y="1807625"/>
          <a:ext cx="11044990" cy="4450080"/>
        </p:xfrm>
        <a:graphic>
          <a:graphicData uri="http://schemas.openxmlformats.org/drawingml/2006/table">
            <a:tbl>
              <a:tblPr>
                <a:tableStyleId>{2D5ABB26-0587-4C30-8999-92F81FD0307C}</a:tableStyleId>
              </a:tblPr>
              <a:tblGrid>
                <a:gridCol w="2208998">
                  <a:extLst>
                    <a:ext uri="{9D8B030D-6E8A-4147-A177-3AD203B41FA5}">
                      <a16:colId xmlns:a16="http://schemas.microsoft.com/office/drawing/2014/main" val="4079023425"/>
                    </a:ext>
                  </a:extLst>
                </a:gridCol>
                <a:gridCol w="2208998">
                  <a:extLst>
                    <a:ext uri="{9D8B030D-6E8A-4147-A177-3AD203B41FA5}">
                      <a16:colId xmlns:a16="http://schemas.microsoft.com/office/drawing/2014/main" val="2715638846"/>
                    </a:ext>
                  </a:extLst>
                </a:gridCol>
                <a:gridCol w="2208998">
                  <a:extLst>
                    <a:ext uri="{9D8B030D-6E8A-4147-A177-3AD203B41FA5}">
                      <a16:colId xmlns:a16="http://schemas.microsoft.com/office/drawing/2014/main" val="3687932167"/>
                    </a:ext>
                  </a:extLst>
                </a:gridCol>
                <a:gridCol w="2208998">
                  <a:extLst>
                    <a:ext uri="{9D8B030D-6E8A-4147-A177-3AD203B41FA5}">
                      <a16:colId xmlns:a16="http://schemas.microsoft.com/office/drawing/2014/main" val="1686961878"/>
                    </a:ext>
                  </a:extLst>
                </a:gridCol>
                <a:gridCol w="2208998">
                  <a:extLst>
                    <a:ext uri="{9D8B030D-6E8A-4147-A177-3AD203B41FA5}">
                      <a16:colId xmlns:a16="http://schemas.microsoft.com/office/drawing/2014/main" val="251158406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Assault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Economic crisis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Loss of ability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Political unrest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Stalking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3789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Bankruptcy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Emotional abuse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accident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Street violence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45000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Birth experience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diagnosis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Poverty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Terrorist acts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987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Bullying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Gang 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Medical procedure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Profiling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Threats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9273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Burglary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Gaslighting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Microaggressions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Racism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Trafficking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91838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 accident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Harassment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Miscarriage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Transphobia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77449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Climate change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Hate speech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Molestation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Refugee status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Undocumented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20208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Coercion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Homophobia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Natural disaster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Rejection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Unemployment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879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Cyberbullying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Identity theft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Neglect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Secrets and lies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9195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Cyberstalking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Immigration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Peer pressure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Sexism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accident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5841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Death and loss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Incarceration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abuse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Sexual abuse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90045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Discrimination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Infertility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Police brutality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unrest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178310"/>
                  </a:ext>
                </a:extLst>
              </a:tr>
            </a:tbl>
          </a:graphicData>
        </a:graphic>
      </p:graphicFrame>
    </p:spTree>
    <p:extLst>
      <p:ext uri="{BB962C8B-B14F-4D97-AF65-F5344CB8AC3E}">
        <p14:creationId xmlns:p14="http://schemas.microsoft.com/office/powerpoint/2010/main" val="21996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The impact of events</a:t>
            </a:r>
          </a:p>
        </p:txBody>
      </p:sp>
      <p:sp>
        <p:nvSpPr>
          <p:cNvPr id="2" name="Content Placeholder 1"/>
          <p:cNvSpPr>
            <a:spLocks noGrp="1"/>
          </p:cNvSpPr>
          <p:nvPr>
            <p:ph idx="1"/>
          </p:nvPr>
        </p:nvSpPr>
        <p:spPr>
          <a:xfrm>
            <a:off x="609600" y="1850136"/>
            <a:ext cx="10972800" cy="4672584"/>
          </a:xfrm>
        </p:spPr>
        <p:txBody>
          <a:bodyPr>
            <a:normAutofit lnSpcReduction="10000"/>
          </a:bodyPr>
          <a:lstStyle/>
          <a:p>
            <a:pPr>
              <a:lnSpc>
                <a:spcPct val="100000"/>
              </a:lnSpc>
            </a:pPr>
            <a:r>
              <a:rPr lang="en-US" sz="2200" dirty="0">
                <a:solidFill>
                  <a:schemeClr val="accent1"/>
                </a:solidFill>
              </a:rPr>
              <a:t>Trauma is the impact that events have on us.</a:t>
            </a:r>
            <a:r>
              <a:rPr lang="en-US" sz="2200" dirty="0"/>
              <a:t> What is traumatic to one person might not be to another. That depends on a variety of factors; some we know and some we don’t. </a:t>
            </a:r>
            <a:endParaRPr lang="en-US" sz="2200" dirty="0">
              <a:solidFill>
                <a:schemeClr val="accent1"/>
              </a:solidFill>
            </a:endParaRPr>
          </a:p>
          <a:p>
            <a:pPr>
              <a:lnSpc>
                <a:spcPct val="100000"/>
              </a:lnSpc>
            </a:pPr>
            <a:r>
              <a:rPr lang="en-US" sz="2200" dirty="0"/>
              <a:t>Trauma is a physical response in our brain and body. This leads to cognitive, emotional, social, and spiritual consequences.</a:t>
            </a:r>
          </a:p>
          <a:p>
            <a:pPr>
              <a:lnSpc>
                <a:spcPct val="100000"/>
              </a:lnSpc>
            </a:pPr>
            <a:r>
              <a:rPr lang="en-US" sz="2200" dirty="0"/>
              <a:t>People are hard-wired to process information and store the results in memory. When that process is interrupted by trauma, the memory becomes frozen.</a:t>
            </a:r>
          </a:p>
          <a:p>
            <a:pPr>
              <a:lnSpc>
                <a:spcPct val="100000"/>
              </a:lnSpc>
            </a:pPr>
            <a:r>
              <a:rPr lang="en-US" sz="2200" dirty="0"/>
              <a:t>People are also hard-wired to respond to danger with flight, fight, freeze, or friend. When those natural impulses are blocked and people feel helpless, this creates a frozen state of high physical arousal that can last even after the event is over. </a:t>
            </a:r>
          </a:p>
          <a:p>
            <a:pPr>
              <a:lnSpc>
                <a:spcPct val="100000"/>
              </a:lnSpc>
            </a:pPr>
            <a:r>
              <a:rPr lang="en-US" sz="2200" dirty="0"/>
              <a:t>Trauma can be triggered by current events. It is then re-experienced.  Trauma memories can be triggered many, many times without resolving.</a:t>
            </a:r>
          </a:p>
          <a:p>
            <a:pPr marL="0" indent="0">
              <a:buNone/>
            </a:pPr>
            <a:endParaRPr lang="en-US" sz="2200" dirty="0"/>
          </a:p>
          <a:p>
            <a:endParaRPr lang="en-US" sz="2200" b="1" dirty="0"/>
          </a:p>
        </p:txBody>
      </p:sp>
    </p:spTree>
    <p:extLst>
      <p:ext uri="{BB962C8B-B14F-4D97-AF65-F5344CB8AC3E}">
        <p14:creationId xmlns:p14="http://schemas.microsoft.com/office/powerpoint/2010/main" val="296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600" b="1" dirty="0"/>
              <a:t>Nervous system impacts</a:t>
            </a:r>
          </a:p>
        </p:txBody>
      </p:sp>
      <p:sp>
        <p:nvSpPr>
          <p:cNvPr id="2" name="Content Placeholder 1"/>
          <p:cNvSpPr>
            <a:spLocks noGrp="1"/>
          </p:cNvSpPr>
          <p:nvPr>
            <p:ph idx="1"/>
          </p:nvPr>
        </p:nvSpPr>
        <p:spPr>
          <a:xfrm>
            <a:off x="606590" y="1950642"/>
            <a:ext cx="10759034" cy="1066021"/>
          </a:xfrm>
        </p:spPr>
        <p:txBody>
          <a:bodyPr>
            <a:normAutofit/>
          </a:bodyPr>
          <a:lstStyle/>
          <a:p>
            <a:pPr marL="0" indent="0">
              <a:buNone/>
            </a:pPr>
            <a:r>
              <a:rPr lang="en-US" sz="2200" dirty="0"/>
              <a:t>Traumatic situations create powerful and lasting impacts on our brains, both the physical structures that make up our brains and our neurochemical responses.</a:t>
            </a:r>
          </a:p>
          <a:p>
            <a:endParaRPr lang="en-US" dirty="0"/>
          </a:p>
          <a:p>
            <a:endParaRPr lang="en-US" b="1" dirty="0"/>
          </a:p>
        </p:txBody>
      </p:sp>
      <p:sp>
        <p:nvSpPr>
          <p:cNvPr id="4" name="TextBox 3">
            <a:extLst>
              <a:ext uri="{FF2B5EF4-FFF2-40B4-BE49-F238E27FC236}">
                <a16:creationId xmlns:a16="http://schemas.microsoft.com/office/drawing/2014/main" id="{2AF68292-6E51-1048-B621-D60FF73BF7F8}"/>
              </a:ext>
            </a:extLst>
          </p:cNvPr>
          <p:cNvSpPr txBox="1"/>
          <p:nvPr/>
        </p:nvSpPr>
        <p:spPr>
          <a:xfrm>
            <a:off x="606590" y="3141619"/>
            <a:ext cx="10762044" cy="2923877"/>
          </a:xfrm>
          <a:prstGeom prst="rect">
            <a:avLst/>
          </a:prstGeom>
          <a:noFill/>
          <a:ln w="38100">
            <a:solidFill>
              <a:schemeClr val="accent2"/>
            </a:solidFill>
          </a:ln>
        </p:spPr>
        <p:txBody>
          <a:bodyPr wrap="square" rtlCol="0">
            <a:spAutoFit/>
          </a:bodyPr>
          <a:lstStyle/>
          <a:p>
            <a:r>
              <a:rPr lang="en-US" dirty="0"/>
              <a:t>     </a:t>
            </a:r>
          </a:p>
          <a:p>
            <a:r>
              <a:rPr lang="en-US" sz="2000" dirty="0"/>
              <a:t>  Typical Emotional Regulation         Trauma Emotional Regulation</a:t>
            </a:r>
          </a:p>
          <a:p>
            <a:endParaRPr lang="en-US" dirty="0"/>
          </a:p>
          <a:p>
            <a:endParaRPr lang="en-US" dirty="0"/>
          </a:p>
          <a:p>
            <a:r>
              <a:rPr lang="en-US" dirty="0">
                <a:solidFill>
                  <a:schemeClr val="accent1"/>
                </a:solidFill>
              </a:rPr>
              <a:t>------------------------------------------------------------------------------------------------</a:t>
            </a:r>
            <a:r>
              <a:rPr lang="en-US" dirty="0"/>
              <a:t>	Upper Boundary</a:t>
            </a:r>
          </a:p>
          <a:p>
            <a:endParaRPr lang="en-US" dirty="0"/>
          </a:p>
          <a:p>
            <a:endParaRPr lang="en-US" dirty="0"/>
          </a:p>
          <a:p>
            <a:r>
              <a:rPr lang="en-US" dirty="0">
                <a:solidFill>
                  <a:schemeClr val="accent1"/>
                </a:solidFill>
              </a:rPr>
              <a:t>------------------------------------------------------------------------------------------------</a:t>
            </a:r>
            <a:r>
              <a:rPr lang="en-US" dirty="0"/>
              <a:t>	Lower Boundary</a:t>
            </a:r>
          </a:p>
          <a:p>
            <a:endParaRPr lang="en-US" dirty="0"/>
          </a:p>
          <a:p>
            <a:r>
              <a:rPr lang="en-US" dirty="0"/>
              <a:t>			</a:t>
            </a:r>
          </a:p>
        </p:txBody>
      </p:sp>
      <p:grpSp>
        <p:nvGrpSpPr>
          <p:cNvPr id="13" name="Group 12">
            <a:extLst>
              <a:ext uri="{FF2B5EF4-FFF2-40B4-BE49-F238E27FC236}">
                <a16:creationId xmlns:a16="http://schemas.microsoft.com/office/drawing/2014/main" id="{4E00A81E-4222-FF49-AB58-5330D9CC32D9}"/>
              </a:ext>
            </a:extLst>
          </p:cNvPr>
          <p:cNvGrpSpPr/>
          <p:nvPr/>
        </p:nvGrpSpPr>
        <p:grpSpPr>
          <a:xfrm>
            <a:off x="823366" y="3896588"/>
            <a:ext cx="6100677" cy="1908441"/>
            <a:chOff x="823366" y="4184763"/>
            <a:chExt cx="6100677" cy="1908441"/>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973B171-926A-B641-B741-8C694DF69735}"/>
                    </a:ext>
                  </a:extLst>
                </p14:cNvPr>
                <p14:cNvContentPartPr/>
                <p14:nvPr/>
              </p14:nvContentPartPr>
              <p14:xfrm>
                <a:off x="823366" y="4802434"/>
                <a:ext cx="1758652" cy="548144"/>
              </p14:xfrm>
            </p:contentPart>
          </mc:Choice>
          <mc:Fallback xmlns="">
            <p:pic>
              <p:nvPicPr>
                <p:cNvPr id="6" name="Ink 5">
                  <a:extLst>
                    <a:ext uri="{FF2B5EF4-FFF2-40B4-BE49-F238E27FC236}">
                      <a16:creationId xmlns:a16="http://schemas.microsoft.com/office/drawing/2014/main" id="{3973B171-926A-B641-B741-8C694DF69735}"/>
                    </a:ext>
                  </a:extLst>
                </p:cNvPr>
                <p:cNvPicPr/>
                <p:nvPr/>
              </p:nvPicPr>
              <p:blipFill>
                <a:blip r:embed="rId4"/>
                <a:stretch>
                  <a:fillRect/>
                </a:stretch>
              </p:blipFill>
              <p:spPr>
                <a:xfrm>
                  <a:off x="807886" y="4786948"/>
                  <a:ext cx="1789253" cy="57875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117C7F9-F314-1F4F-A3BC-B62FD2F61C85}"/>
                    </a:ext>
                  </a:extLst>
                </p14:cNvPr>
                <p14:cNvContentPartPr/>
                <p14:nvPr/>
              </p14:nvContentPartPr>
              <p14:xfrm>
                <a:off x="5605993" y="4184763"/>
                <a:ext cx="1318050" cy="1908441"/>
              </p14:xfrm>
            </p:contentPart>
          </mc:Choice>
          <mc:Fallback xmlns="">
            <p:pic>
              <p:nvPicPr>
                <p:cNvPr id="8" name="Ink 7">
                  <a:extLst>
                    <a:ext uri="{FF2B5EF4-FFF2-40B4-BE49-F238E27FC236}">
                      <a16:creationId xmlns:a16="http://schemas.microsoft.com/office/drawing/2014/main" id="{E117C7F9-F314-1F4F-A3BC-B62FD2F61C85}"/>
                    </a:ext>
                  </a:extLst>
                </p:cNvPr>
                <p:cNvPicPr/>
                <p:nvPr/>
              </p:nvPicPr>
              <p:blipFill>
                <a:blip r:embed="rId6"/>
                <a:stretch>
                  <a:fillRect/>
                </a:stretch>
              </p:blipFill>
              <p:spPr>
                <a:xfrm>
                  <a:off x="5590516" y="4169282"/>
                  <a:ext cx="1348284" cy="1939042"/>
                </a:xfrm>
                <a:prstGeom prst="rect">
                  <a:avLst/>
                </a:prstGeom>
              </p:spPr>
            </p:pic>
          </mc:Fallback>
        </mc:AlternateContent>
        <p:pic>
          <p:nvPicPr>
            <p:cNvPr id="12" name="Picture 11">
              <a:extLst>
                <a:ext uri="{FF2B5EF4-FFF2-40B4-BE49-F238E27FC236}">
                  <a16:creationId xmlns:a16="http://schemas.microsoft.com/office/drawing/2014/main" id="{6C0ED1E0-E330-2242-AF41-F18FD371907A}"/>
                </a:ext>
              </a:extLst>
            </p:cNvPr>
            <p:cNvPicPr>
              <a:picLocks noChangeAspect="1"/>
            </p:cNvPicPr>
            <p:nvPr/>
          </p:nvPicPr>
          <p:blipFill>
            <a:blip r:embed="rId7"/>
            <a:stretch>
              <a:fillRect/>
            </a:stretch>
          </p:blipFill>
          <p:spPr>
            <a:xfrm>
              <a:off x="2493118" y="4802434"/>
              <a:ext cx="1888382" cy="673100"/>
            </a:xfrm>
            <a:prstGeom prst="rect">
              <a:avLst/>
            </a:prstGeom>
          </p:spPr>
        </p:pic>
      </p:grpSp>
    </p:spTree>
    <p:extLst>
      <p:ext uri="{BB962C8B-B14F-4D97-AF65-F5344CB8AC3E}">
        <p14:creationId xmlns:p14="http://schemas.microsoft.com/office/powerpoint/2010/main" val="361105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3662</Words>
  <Application>Microsoft Macintosh PowerPoint</Application>
  <PresentationFormat>Widescreen</PresentationFormat>
  <Paragraphs>250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Rockwell</vt:lpstr>
      <vt:lpstr>Rockwell Condensed</vt:lpstr>
      <vt:lpstr>Rockwell Extra Bold</vt:lpstr>
      <vt:lpstr>Wingdings</vt:lpstr>
      <vt:lpstr>Wingdings 2</vt:lpstr>
      <vt:lpstr>Wood Type</vt:lpstr>
      <vt:lpstr>Understanding Trauma and its impact</vt:lpstr>
      <vt:lpstr>first…</vt:lpstr>
      <vt:lpstr>Burnout &amp; secondary trauma</vt:lpstr>
      <vt:lpstr>Self-Care</vt:lpstr>
      <vt:lpstr>Trauma is …</vt:lpstr>
      <vt:lpstr>Types of trauma</vt:lpstr>
      <vt:lpstr>Events may lead to trauma</vt:lpstr>
      <vt:lpstr>The impact of events</vt:lpstr>
      <vt:lpstr>Nervous system impacts</vt:lpstr>
      <vt:lpstr>Physical and social impacts</vt:lpstr>
      <vt:lpstr>Impact on children</vt:lpstr>
      <vt:lpstr>recognizing trauma</vt:lpstr>
      <vt:lpstr>Clues to recognizing trauma</vt:lpstr>
      <vt:lpstr>Working with trauma</vt:lpstr>
      <vt:lpstr>Grounding (roughly in order)</vt:lpstr>
      <vt:lpstr>Emotional Regulation</vt:lpstr>
      <vt:lpstr>Your speaker</vt:lpstr>
      <vt:lpstr>For your further reading</vt:lpstr>
      <vt:lpstr>Not just PTSD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 Hill</dc:creator>
  <cp:lastModifiedBy/>
  <cp:revision>1</cp:revision>
  <dcterms:created xsi:type="dcterms:W3CDTF">2021-01-08T18:19:01Z</dcterms:created>
  <dcterms:modified xsi:type="dcterms:W3CDTF">2021-03-25T00:17:17Z</dcterms:modified>
</cp:coreProperties>
</file>